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60" r:id="rId3"/>
    <p:sldId id="287" r:id="rId4"/>
    <p:sldId id="293" r:id="rId5"/>
    <p:sldId id="302" r:id="rId6"/>
    <p:sldId id="289" r:id="rId7"/>
    <p:sldId id="294" r:id="rId8"/>
    <p:sldId id="295" r:id="rId9"/>
    <p:sldId id="290" r:id="rId10"/>
    <p:sldId id="297" r:id="rId11"/>
    <p:sldId id="291" r:id="rId12"/>
    <p:sldId id="298" r:id="rId13"/>
    <p:sldId id="292" r:id="rId14"/>
    <p:sldId id="303" r:id="rId15"/>
    <p:sldId id="300" r:id="rId16"/>
    <p:sldId id="306" r:id="rId17"/>
    <p:sldId id="305" r:id="rId18"/>
    <p:sldId id="307" r:id="rId19"/>
    <p:sldId id="29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18DA"/>
    <a:srgbClr val="AA48E6"/>
    <a:srgbClr val="FBB831"/>
    <a:srgbClr val="0099FF"/>
    <a:srgbClr val="FF6801"/>
    <a:srgbClr val="FF5033"/>
    <a:srgbClr val="00F66F"/>
    <a:srgbClr val="5CD830"/>
    <a:srgbClr val="0000FF"/>
    <a:srgbClr val="17EC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84655" autoAdjust="0"/>
  </p:normalViewPr>
  <p:slideViewPr>
    <p:cSldViewPr>
      <p:cViewPr varScale="1">
        <p:scale>
          <a:sx n="61" d="100"/>
          <a:sy n="61" d="100"/>
        </p:scale>
        <p:origin x="165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21FDB3-F533-49D7-AA4B-7748F159B44A}" type="datetimeFigureOut">
              <a:rPr lang="en-US" smtClean="0"/>
              <a:pPr/>
              <a:t>7/2/2017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4E7E55-4EDA-431B-A4B7-DD6EDDB24F40}" type="slidenum">
              <a:rPr lang="en-US" smtClean="0"/>
              <a:pPr/>
              <a:t>‹#›</a:t>
            </a:fld>
            <a:endParaRPr lang="en-US"/>
          </a:p>
        </p:txBody>
      </p:sp>
    </p:spTree>
    <p:extLst>
      <p:ext uri="{BB962C8B-B14F-4D97-AF65-F5344CB8AC3E}">
        <p14:creationId xmlns:p14="http://schemas.microsoft.com/office/powerpoint/2010/main" val="1971447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4F4E7E55-4EDA-431B-A4B7-DD6EDDB24F40}" type="slidenum">
              <a:rPr lang="en-US" smtClean="0"/>
              <a:pPr/>
              <a:t>1</a:t>
            </a:fld>
            <a:endParaRPr lang="en-US"/>
          </a:p>
        </p:txBody>
      </p:sp>
    </p:spTree>
    <p:extLst>
      <p:ext uri="{BB962C8B-B14F-4D97-AF65-F5344CB8AC3E}">
        <p14:creationId xmlns:p14="http://schemas.microsoft.com/office/powerpoint/2010/main" val="3854116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you are done with your transfer applications, you will have everything you need to instantly start applying for scholarships. Think about it! What do transfer applications and scholarships have in common? An essay (you can tweak your common application essay and use it as a career-goals scholarship essay), letters of recommendation (just ask you professors for a few extra copies), financial aid documents, etc. </a:t>
            </a:r>
          </a:p>
          <a:p>
            <a:endParaRPr lang="en-US" baseline="0" dirty="0"/>
          </a:p>
          <a:p>
            <a:r>
              <a:rPr lang="en-US" baseline="0" dirty="0"/>
              <a:t>So, almost immediately after completing your transfer applications you’ll have all of the tools needed to start applying for scholarships daily. </a:t>
            </a:r>
            <a:endParaRPr lang="en-US" dirty="0"/>
          </a:p>
        </p:txBody>
      </p:sp>
      <p:sp>
        <p:nvSpPr>
          <p:cNvPr id="4" name="Slide Number Placeholder 3"/>
          <p:cNvSpPr>
            <a:spLocks noGrp="1"/>
          </p:cNvSpPr>
          <p:nvPr>
            <p:ph type="sldNum" sz="quarter" idx="10"/>
          </p:nvPr>
        </p:nvSpPr>
        <p:spPr/>
        <p:txBody>
          <a:bodyPr/>
          <a:lstStyle/>
          <a:p>
            <a:fld id="{4F4E7E55-4EDA-431B-A4B7-DD6EDDB24F40}" type="slidenum">
              <a:rPr lang="en-US" smtClean="0"/>
              <a:pPr/>
              <a:t>15</a:t>
            </a:fld>
            <a:endParaRPr lang="en-US"/>
          </a:p>
        </p:txBody>
      </p:sp>
    </p:spTree>
    <p:extLst>
      <p:ext uri="{BB962C8B-B14F-4D97-AF65-F5344CB8AC3E}">
        <p14:creationId xmlns:p14="http://schemas.microsoft.com/office/powerpoint/2010/main" val="2897628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4E7E55-4EDA-431B-A4B7-DD6EDDB24F4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191260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When I say “Don’t look for community college scholarships” I mean don’t look for scholarships to specifically say that you have to be a community college student. If a scholarship</a:t>
            </a:r>
            <a:r>
              <a:rPr lang="en-US" baseline="0" dirty="0"/>
              <a:t> says “open to undergraduate students studying at an accredited college or university in the US” that includes community college students! You’re a college student, period. Unless the scholarship specifically states that you must be attending “A four-year college or university” –in that case you are not eligible because you are attending a two-year college. </a:t>
            </a:r>
            <a:endParaRPr lang="en-US" dirty="0"/>
          </a:p>
        </p:txBody>
      </p:sp>
      <p:sp>
        <p:nvSpPr>
          <p:cNvPr id="4" name="Slide Number Placeholder 3"/>
          <p:cNvSpPr>
            <a:spLocks noGrp="1"/>
          </p:cNvSpPr>
          <p:nvPr>
            <p:ph type="sldNum" sz="quarter" idx="10"/>
          </p:nvPr>
        </p:nvSpPr>
        <p:spPr/>
        <p:txBody>
          <a:bodyPr/>
          <a:lstStyle/>
          <a:p>
            <a:fld id="{4F4E7E55-4EDA-431B-A4B7-DD6EDDB24F40}" type="slidenum">
              <a:rPr lang="en-US" smtClean="0"/>
              <a:pPr/>
              <a:t>17</a:t>
            </a:fld>
            <a:endParaRPr lang="en-US"/>
          </a:p>
        </p:txBody>
      </p:sp>
    </p:spTree>
    <p:extLst>
      <p:ext uri="{BB962C8B-B14F-4D97-AF65-F5344CB8AC3E}">
        <p14:creationId xmlns:p14="http://schemas.microsoft.com/office/powerpoint/2010/main" val="981668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BB1167-906F-4FE4-AAB1-958382C6EC49}" type="slidenum">
              <a:rPr lang="en-US" smtClean="0"/>
              <a:t>18</a:t>
            </a:fld>
            <a:endParaRPr lang="en-US"/>
          </a:p>
        </p:txBody>
      </p:sp>
    </p:spTree>
    <p:extLst>
      <p:ext uri="{BB962C8B-B14F-4D97-AF65-F5344CB8AC3E}">
        <p14:creationId xmlns:p14="http://schemas.microsoft.com/office/powerpoint/2010/main" val="2176499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BBB1167-906F-4FE4-AAB1-958382C6EC4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36768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Diane Melville and I am a community college</a:t>
            </a:r>
            <a:r>
              <a:rPr lang="en-US" baseline="0" dirty="0"/>
              <a:t> alumni who was accepted into countless top tier universities as a transfer student. I wrote a book called The Community College Advantage which details my experiences in community college and provides a complete two-year guide on what to do in community college to transfer into any school in the country. </a:t>
            </a:r>
            <a:endParaRPr lang="en-US" dirty="0"/>
          </a:p>
        </p:txBody>
      </p:sp>
      <p:sp>
        <p:nvSpPr>
          <p:cNvPr id="4" name="Slide Number Placeholder 3"/>
          <p:cNvSpPr>
            <a:spLocks noGrp="1"/>
          </p:cNvSpPr>
          <p:nvPr>
            <p:ph type="sldNum" sz="quarter" idx="10"/>
          </p:nvPr>
        </p:nvSpPr>
        <p:spPr/>
        <p:txBody>
          <a:bodyPr/>
          <a:lstStyle/>
          <a:p>
            <a:fld id="{4F4E7E55-4EDA-431B-A4B7-DD6EDDB24F40}" type="slidenum">
              <a:rPr lang="en-US" smtClean="0"/>
              <a:pPr/>
              <a:t>2</a:t>
            </a:fld>
            <a:endParaRPr lang="en-US"/>
          </a:p>
        </p:txBody>
      </p:sp>
    </p:spTree>
    <p:extLst>
      <p:ext uri="{BB962C8B-B14F-4D97-AF65-F5344CB8AC3E}">
        <p14:creationId xmlns:p14="http://schemas.microsoft.com/office/powerpoint/2010/main" val="95987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book! </a:t>
            </a:r>
          </a:p>
          <a:p>
            <a:endParaRPr lang="en-US" dirty="0"/>
          </a:p>
          <a:p>
            <a:r>
              <a:rPr lang="en-US" dirty="0"/>
              <a:t>I’m thrilled to have written The Community College Advantage. The book is a summary of my educational decisions as well as all of the tips,</a:t>
            </a:r>
            <a:r>
              <a:rPr lang="en-US" baseline="0" dirty="0"/>
              <a:t> tricks and loop holes that I’ve found as a community college student. I highly recommend this book for community college students who are seeking to transfer. </a:t>
            </a:r>
            <a:br>
              <a:rPr lang="en-US" baseline="0" dirty="0"/>
            </a:br>
            <a:endParaRPr lang="en-US" baseline="0" dirty="0"/>
          </a:p>
          <a:p>
            <a:r>
              <a:rPr lang="en-US" baseline="0" dirty="0"/>
              <a:t>Also, THANK YOU to those who have already bought the book! Feel free to email me your thoughts and, as always, Amazon.com reviews are always appreciated. </a:t>
            </a:r>
            <a:endParaRPr lang="en-US" dirty="0"/>
          </a:p>
        </p:txBody>
      </p:sp>
      <p:sp>
        <p:nvSpPr>
          <p:cNvPr id="4" name="Slide Number Placeholder 3"/>
          <p:cNvSpPr>
            <a:spLocks noGrp="1"/>
          </p:cNvSpPr>
          <p:nvPr>
            <p:ph type="sldNum" sz="quarter" idx="10"/>
          </p:nvPr>
        </p:nvSpPr>
        <p:spPr/>
        <p:txBody>
          <a:bodyPr/>
          <a:lstStyle/>
          <a:p>
            <a:fld id="{0BBB1167-906F-4FE4-AAB1-958382C6EC49}" type="slidenum">
              <a:rPr lang="en-US" smtClean="0"/>
              <a:t>3</a:t>
            </a:fld>
            <a:endParaRPr lang="en-US"/>
          </a:p>
        </p:txBody>
      </p:sp>
    </p:spTree>
    <p:extLst>
      <p:ext uri="{BB962C8B-B14F-4D97-AF65-F5344CB8AC3E}">
        <p14:creationId xmlns:p14="http://schemas.microsoft.com/office/powerpoint/2010/main" val="1870054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4F4E7E55-4EDA-431B-A4B7-DD6EDDB24F40}" type="slidenum">
              <a:rPr lang="en-US" smtClean="0"/>
              <a:pPr/>
              <a:t>4</a:t>
            </a:fld>
            <a:endParaRPr lang="en-US"/>
          </a:p>
        </p:txBody>
      </p:sp>
    </p:spTree>
    <p:extLst>
      <p:ext uri="{BB962C8B-B14F-4D97-AF65-F5344CB8AC3E}">
        <p14:creationId xmlns:p14="http://schemas.microsoft.com/office/powerpoint/2010/main" val="3854116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I’ve got you guys</a:t>
            </a:r>
            <a:r>
              <a:rPr lang="en-US" baseline="0" dirty="0"/>
              <a:t> all excited…let’s get into the details. </a:t>
            </a:r>
            <a:endParaRPr lang="en-US" dirty="0"/>
          </a:p>
        </p:txBody>
      </p:sp>
      <p:sp>
        <p:nvSpPr>
          <p:cNvPr id="4" name="Slide Number Placeholder 3"/>
          <p:cNvSpPr>
            <a:spLocks noGrp="1"/>
          </p:cNvSpPr>
          <p:nvPr>
            <p:ph type="sldNum" sz="quarter" idx="10"/>
          </p:nvPr>
        </p:nvSpPr>
        <p:spPr/>
        <p:txBody>
          <a:bodyPr/>
          <a:lstStyle/>
          <a:p>
            <a:fld id="{0BBB1167-906F-4FE4-AAB1-958382C6EC4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36768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I’ve got you guys</a:t>
            </a:r>
            <a:r>
              <a:rPr lang="en-US" baseline="0" dirty="0"/>
              <a:t> all excited…let’s get into the details. </a:t>
            </a:r>
            <a:endParaRPr lang="en-US" dirty="0"/>
          </a:p>
        </p:txBody>
      </p:sp>
      <p:sp>
        <p:nvSpPr>
          <p:cNvPr id="4" name="Slide Number Placeholder 3"/>
          <p:cNvSpPr>
            <a:spLocks noGrp="1"/>
          </p:cNvSpPr>
          <p:nvPr>
            <p:ph type="sldNum" sz="quarter" idx="10"/>
          </p:nvPr>
        </p:nvSpPr>
        <p:spPr/>
        <p:txBody>
          <a:bodyPr/>
          <a:lstStyle/>
          <a:p>
            <a:fld id="{0BBB1167-906F-4FE4-AAB1-958382C6EC4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36768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I’ve got you guys</a:t>
            </a:r>
            <a:r>
              <a:rPr lang="en-US" baseline="0" dirty="0"/>
              <a:t> all excited…let’s get into the details. </a:t>
            </a:r>
            <a:endParaRPr lang="en-US" dirty="0"/>
          </a:p>
        </p:txBody>
      </p:sp>
      <p:sp>
        <p:nvSpPr>
          <p:cNvPr id="4" name="Slide Number Placeholder 3"/>
          <p:cNvSpPr>
            <a:spLocks noGrp="1"/>
          </p:cNvSpPr>
          <p:nvPr>
            <p:ph type="sldNum" sz="quarter" idx="10"/>
          </p:nvPr>
        </p:nvSpPr>
        <p:spPr/>
        <p:txBody>
          <a:bodyPr/>
          <a:lstStyle/>
          <a:p>
            <a:fld id="{0BBB1167-906F-4FE4-AAB1-958382C6EC4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36768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4E7E55-4EDA-431B-A4B7-DD6EDDB24F40}" type="slidenum">
              <a:rPr lang="en-US" smtClean="0"/>
              <a:pPr/>
              <a:t>12</a:t>
            </a:fld>
            <a:endParaRPr lang="en-US"/>
          </a:p>
        </p:txBody>
      </p:sp>
    </p:spTree>
    <p:extLst>
      <p:ext uri="{BB962C8B-B14F-4D97-AF65-F5344CB8AC3E}">
        <p14:creationId xmlns:p14="http://schemas.microsoft.com/office/powerpoint/2010/main" val="1521889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BBB1167-906F-4FE4-AAB1-958382C6EC4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676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B0A2B7-AF1E-4FD7-A5C1-D46917B7C4C8}" type="datetimeFigureOut">
              <a:rPr lang="en-US" smtClean="0"/>
              <a:pPr/>
              <a:t>7/2/2017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F58E2-F044-4B11-93C6-938783FF4DF2}" type="slidenum">
              <a:rPr lang="en-US" smtClean="0"/>
              <a:pPr/>
              <a:t>‹#›</a:t>
            </a:fld>
            <a:endParaRPr lang="en-US"/>
          </a:p>
        </p:txBody>
      </p:sp>
    </p:spTree>
    <p:extLst>
      <p:ext uri="{BB962C8B-B14F-4D97-AF65-F5344CB8AC3E}">
        <p14:creationId xmlns:p14="http://schemas.microsoft.com/office/powerpoint/2010/main" val="1480244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0A2B7-AF1E-4FD7-A5C1-D46917B7C4C8}" type="datetimeFigureOut">
              <a:rPr lang="en-US" smtClean="0"/>
              <a:pPr/>
              <a:t>7/2/2017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F58E2-F044-4B11-93C6-938783FF4DF2}" type="slidenum">
              <a:rPr lang="en-US" smtClean="0"/>
              <a:pPr/>
              <a:t>‹#›</a:t>
            </a:fld>
            <a:endParaRPr lang="en-US"/>
          </a:p>
        </p:txBody>
      </p:sp>
    </p:spTree>
    <p:extLst>
      <p:ext uri="{BB962C8B-B14F-4D97-AF65-F5344CB8AC3E}">
        <p14:creationId xmlns:p14="http://schemas.microsoft.com/office/powerpoint/2010/main" val="1650217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0A2B7-AF1E-4FD7-A5C1-D46917B7C4C8}" type="datetimeFigureOut">
              <a:rPr lang="en-US" smtClean="0"/>
              <a:pPr/>
              <a:t>7/2/2017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F58E2-F044-4B11-93C6-938783FF4DF2}" type="slidenum">
              <a:rPr lang="en-US" smtClean="0"/>
              <a:pPr/>
              <a:t>‹#›</a:t>
            </a:fld>
            <a:endParaRPr lang="en-US"/>
          </a:p>
        </p:txBody>
      </p:sp>
    </p:spTree>
    <p:extLst>
      <p:ext uri="{BB962C8B-B14F-4D97-AF65-F5344CB8AC3E}">
        <p14:creationId xmlns:p14="http://schemas.microsoft.com/office/powerpoint/2010/main" val="188870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0A2B7-AF1E-4FD7-A5C1-D46917B7C4C8}" type="datetimeFigureOut">
              <a:rPr lang="en-US" smtClean="0"/>
              <a:pPr/>
              <a:t>7/2/2017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F58E2-F044-4B11-93C6-938783FF4DF2}" type="slidenum">
              <a:rPr lang="en-US" smtClean="0"/>
              <a:pPr/>
              <a:t>‹#›</a:t>
            </a:fld>
            <a:endParaRPr lang="en-US"/>
          </a:p>
        </p:txBody>
      </p:sp>
    </p:spTree>
    <p:extLst>
      <p:ext uri="{BB962C8B-B14F-4D97-AF65-F5344CB8AC3E}">
        <p14:creationId xmlns:p14="http://schemas.microsoft.com/office/powerpoint/2010/main" val="2677120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B0A2B7-AF1E-4FD7-A5C1-D46917B7C4C8}" type="datetimeFigureOut">
              <a:rPr lang="en-US" smtClean="0"/>
              <a:pPr/>
              <a:t>7/2/2017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F58E2-F044-4B11-93C6-938783FF4DF2}" type="slidenum">
              <a:rPr lang="en-US" smtClean="0"/>
              <a:pPr/>
              <a:t>‹#›</a:t>
            </a:fld>
            <a:endParaRPr lang="en-US"/>
          </a:p>
        </p:txBody>
      </p:sp>
    </p:spTree>
    <p:extLst>
      <p:ext uri="{BB962C8B-B14F-4D97-AF65-F5344CB8AC3E}">
        <p14:creationId xmlns:p14="http://schemas.microsoft.com/office/powerpoint/2010/main" val="18102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B0A2B7-AF1E-4FD7-A5C1-D46917B7C4C8}" type="datetimeFigureOut">
              <a:rPr lang="en-US" smtClean="0"/>
              <a:pPr/>
              <a:t>7/2/2017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F58E2-F044-4B11-93C6-938783FF4DF2}" type="slidenum">
              <a:rPr lang="en-US" smtClean="0"/>
              <a:pPr/>
              <a:t>‹#›</a:t>
            </a:fld>
            <a:endParaRPr lang="en-US"/>
          </a:p>
        </p:txBody>
      </p:sp>
    </p:spTree>
    <p:extLst>
      <p:ext uri="{BB962C8B-B14F-4D97-AF65-F5344CB8AC3E}">
        <p14:creationId xmlns:p14="http://schemas.microsoft.com/office/powerpoint/2010/main" val="623080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B0A2B7-AF1E-4FD7-A5C1-D46917B7C4C8}" type="datetimeFigureOut">
              <a:rPr lang="en-US" smtClean="0"/>
              <a:pPr/>
              <a:t>7/2/2017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FF58E2-F044-4B11-93C6-938783FF4DF2}" type="slidenum">
              <a:rPr lang="en-US" smtClean="0"/>
              <a:pPr/>
              <a:t>‹#›</a:t>
            </a:fld>
            <a:endParaRPr lang="en-US"/>
          </a:p>
        </p:txBody>
      </p:sp>
    </p:spTree>
    <p:extLst>
      <p:ext uri="{BB962C8B-B14F-4D97-AF65-F5344CB8AC3E}">
        <p14:creationId xmlns:p14="http://schemas.microsoft.com/office/powerpoint/2010/main" val="799319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B0A2B7-AF1E-4FD7-A5C1-D46917B7C4C8}" type="datetimeFigureOut">
              <a:rPr lang="en-US" smtClean="0"/>
              <a:pPr/>
              <a:t>7/2/2017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FF58E2-F044-4B11-93C6-938783FF4DF2}" type="slidenum">
              <a:rPr lang="en-US" smtClean="0"/>
              <a:pPr/>
              <a:t>‹#›</a:t>
            </a:fld>
            <a:endParaRPr lang="en-US"/>
          </a:p>
        </p:txBody>
      </p:sp>
    </p:spTree>
    <p:extLst>
      <p:ext uri="{BB962C8B-B14F-4D97-AF65-F5344CB8AC3E}">
        <p14:creationId xmlns:p14="http://schemas.microsoft.com/office/powerpoint/2010/main" val="2733109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B0A2B7-AF1E-4FD7-A5C1-D46917B7C4C8}" type="datetimeFigureOut">
              <a:rPr lang="en-US" smtClean="0"/>
              <a:pPr/>
              <a:t>7/2/2017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FF58E2-F044-4B11-93C6-938783FF4DF2}" type="slidenum">
              <a:rPr lang="en-US" smtClean="0"/>
              <a:pPr/>
              <a:t>‹#›</a:t>
            </a:fld>
            <a:endParaRPr lang="en-US"/>
          </a:p>
        </p:txBody>
      </p:sp>
    </p:spTree>
    <p:extLst>
      <p:ext uri="{BB962C8B-B14F-4D97-AF65-F5344CB8AC3E}">
        <p14:creationId xmlns:p14="http://schemas.microsoft.com/office/powerpoint/2010/main" val="1994998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B0A2B7-AF1E-4FD7-A5C1-D46917B7C4C8}" type="datetimeFigureOut">
              <a:rPr lang="en-US" smtClean="0"/>
              <a:pPr/>
              <a:t>7/2/2017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F58E2-F044-4B11-93C6-938783FF4DF2}" type="slidenum">
              <a:rPr lang="en-US" smtClean="0"/>
              <a:pPr/>
              <a:t>‹#›</a:t>
            </a:fld>
            <a:endParaRPr lang="en-US"/>
          </a:p>
        </p:txBody>
      </p:sp>
    </p:spTree>
    <p:extLst>
      <p:ext uri="{BB962C8B-B14F-4D97-AF65-F5344CB8AC3E}">
        <p14:creationId xmlns:p14="http://schemas.microsoft.com/office/powerpoint/2010/main" val="402675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B0A2B7-AF1E-4FD7-A5C1-D46917B7C4C8}" type="datetimeFigureOut">
              <a:rPr lang="en-US" smtClean="0"/>
              <a:pPr/>
              <a:t>7/2/2017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F58E2-F044-4B11-93C6-938783FF4DF2}" type="slidenum">
              <a:rPr lang="en-US" smtClean="0"/>
              <a:pPr/>
              <a:t>‹#›</a:t>
            </a:fld>
            <a:endParaRPr lang="en-US"/>
          </a:p>
        </p:txBody>
      </p:sp>
    </p:spTree>
    <p:extLst>
      <p:ext uri="{BB962C8B-B14F-4D97-AF65-F5344CB8AC3E}">
        <p14:creationId xmlns:p14="http://schemas.microsoft.com/office/powerpoint/2010/main" val="241650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0A2B7-AF1E-4FD7-A5C1-D46917B7C4C8}" type="datetimeFigureOut">
              <a:rPr lang="en-US" smtClean="0"/>
              <a:pPr/>
              <a:t>7/2/2017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F58E2-F044-4B11-93C6-938783FF4DF2}" type="slidenum">
              <a:rPr lang="en-US" smtClean="0"/>
              <a:pPr/>
              <a:t>‹#›</a:t>
            </a:fld>
            <a:endParaRPr lang="en-US"/>
          </a:p>
        </p:txBody>
      </p:sp>
    </p:spTree>
    <p:extLst>
      <p:ext uri="{BB962C8B-B14F-4D97-AF65-F5344CB8AC3E}">
        <p14:creationId xmlns:p14="http://schemas.microsoft.com/office/powerpoint/2010/main" val="2834000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www.scholarships.com/" TargetMode="External"/><Relationship Id="rId5" Type="http://schemas.openxmlformats.org/officeDocument/2006/relationships/hyperlink" Target="http://www.fastweb.com/" TargetMode="External"/><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52436" cy="6858000"/>
          </a:xfrm>
          <a:prstGeom prst="rect">
            <a:avLst/>
          </a:prstGeom>
        </p:spPr>
      </p:pic>
    </p:spTree>
    <p:extLst>
      <p:ext uri="{BB962C8B-B14F-4D97-AF65-F5344CB8AC3E}">
        <p14:creationId xmlns:p14="http://schemas.microsoft.com/office/powerpoint/2010/main" val="1209044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7175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de 14 Essay">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6858000" y="838200"/>
            <a:ext cx="609600" cy="609600"/>
          </a:xfrm>
        </p:spPr>
      </p:pic>
    </p:spTree>
    <p:extLst>
      <p:ext uri="{BB962C8B-B14F-4D97-AF65-F5344CB8AC3E}">
        <p14:creationId xmlns:p14="http://schemas.microsoft.com/office/powerpoint/2010/main" val="2613830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60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TextBox 5"/>
          <p:cNvSpPr txBox="1"/>
          <p:nvPr/>
        </p:nvSpPr>
        <p:spPr>
          <a:xfrm>
            <a:off x="762000" y="2209800"/>
            <a:ext cx="8839200" cy="3877985"/>
          </a:xfrm>
          <a:prstGeom prst="rect">
            <a:avLst/>
          </a:prstGeom>
          <a:noFill/>
        </p:spPr>
        <p:txBody>
          <a:bodyPr wrap="square" rtlCol="0">
            <a:spAutoFit/>
          </a:bodyPr>
          <a:lstStyle/>
          <a:p>
            <a:r>
              <a:rPr lang="en-US" sz="6000" b="1" dirty="0">
                <a:ln>
                  <a:solidFill>
                    <a:prstClr val="black">
                      <a:alpha val="32000"/>
                    </a:prstClr>
                  </a:solidFill>
                </a:ln>
                <a:solidFill>
                  <a:prstClr val="white"/>
                </a:solidFill>
                <a:latin typeface="Agency FB" panose="020B0503020202020204" pitchFamily="34" charset="0"/>
                <a:cs typeface="Helvetica" pitchFamily="34" charset="0"/>
              </a:rPr>
              <a:t>Letters </a:t>
            </a:r>
          </a:p>
          <a:p>
            <a:r>
              <a:rPr lang="en-US" sz="6000" b="1" dirty="0">
                <a:ln>
                  <a:solidFill>
                    <a:prstClr val="black">
                      <a:alpha val="32000"/>
                    </a:prstClr>
                  </a:solidFill>
                </a:ln>
                <a:solidFill>
                  <a:prstClr val="white"/>
                </a:solidFill>
                <a:latin typeface="Agency FB" panose="020B0503020202020204" pitchFamily="34" charset="0"/>
                <a:cs typeface="Helvetica" pitchFamily="34" charset="0"/>
              </a:rPr>
              <a:t>of</a:t>
            </a:r>
          </a:p>
          <a:p>
            <a:r>
              <a:rPr lang="en-US" sz="6000" b="1" dirty="0">
                <a:ln>
                  <a:solidFill>
                    <a:prstClr val="black">
                      <a:alpha val="32000"/>
                    </a:prstClr>
                  </a:solidFill>
                </a:ln>
                <a:solidFill>
                  <a:prstClr val="white"/>
                </a:solidFill>
                <a:latin typeface="Agency FB" panose="020B0503020202020204" pitchFamily="34" charset="0"/>
                <a:cs typeface="Helvetica" pitchFamily="34" charset="0"/>
              </a:rPr>
              <a:t>Recommendation</a:t>
            </a:r>
          </a:p>
          <a:p>
            <a:endParaRPr lang="en-US" sz="4400" b="1" dirty="0">
              <a:ln>
                <a:solidFill>
                  <a:prstClr val="black">
                    <a:alpha val="32000"/>
                  </a:prstClr>
                </a:solidFill>
              </a:ln>
              <a:solidFill>
                <a:prstClr val="white"/>
              </a:solidFill>
              <a:latin typeface="Helvetica Inserat LT Std" pitchFamily="34" charset="0"/>
              <a:cs typeface="Helvetica" pitchFamily="34" charset="0"/>
            </a:endParaRPr>
          </a:p>
          <a:p>
            <a:pPr marL="742950" indent="-742950">
              <a:spcAft>
                <a:spcPts val="600"/>
              </a:spcAft>
              <a:buFontTx/>
              <a:buAutoNum type="arabicPeriod"/>
            </a:pPr>
            <a:endParaRPr lang="en-US" sz="900" b="1" dirty="0">
              <a:ln>
                <a:solidFill>
                  <a:prstClr val="white">
                    <a:lumMod val="65000"/>
                    <a:alpha val="32000"/>
                  </a:prstClr>
                </a:solidFill>
              </a:ln>
              <a:solidFill>
                <a:prstClr val="white"/>
              </a:solidFill>
              <a:latin typeface="Helvetica Inserat LT Std" pitchFamily="34" charset="0"/>
              <a:cs typeface="Helvetica" pitchFamily="34" charset="0"/>
            </a:endParaRPr>
          </a:p>
          <a:p>
            <a:pPr marL="571500" indent="-571500">
              <a:buFont typeface="Wingdings" pitchFamily="2" charset="2"/>
              <a:buChar char="q"/>
            </a:pPr>
            <a:endParaRPr lang="en-US" sz="800" b="1" dirty="0">
              <a:ln>
                <a:solidFill>
                  <a:prstClr val="white">
                    <a:lumMod val="65000"/>
                    <a:alpha val="32000"/>
                  </a:prstClr>
                </a:solidFill>
              </a:ln>
              <a:solidFill>
                <a:prstClr val="white"/>
              </a:solidFill>
              <a:latin typeface="Helvetica Inserat LT Std" pitchFamily="34" charset="0"/>
              <a:cs typeface="Helvetica" pitchFamily="34" charset="0"/>
            </a:endParaRPr>
          </a:p>
        </p:txBody>
      </p:sp>
    </p:spTree>
    <p:extLst>
      <p:ext uri="{BB962C8B-B14F-4D97-AF65-F5344CB8AC3E}">
        <p14:creationId xmlns:p14="http://schemas.microsoft.com/office/powerpoint/2010/main" val="1046257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858000"/>
          </a:xfrm>
        </p:spPr>
        <p:txBody>
          <a:bodyPr>
            <a:normAutofit fontScale="92500"/>
          </a:bodyPr>
          <a:lstStyle/>
          <a:p>
            <a:pPr marL="0" indent="0" algn="ctr">
              <a:lnSpc>
                <a:spcPct val="170000"/>
              </a:lnSpc>
              <a:buNone/>
            </a:pPr>
            <a:r>
              <a:rPr lang="en-US" sz="5400" b="1" dirty="0">
                <a:solidFill>
                  <a:srgbClr val="0070C0"/>
                </a:solidFill>
                <a:latin typeface="Agency FB" panose="020B0503020202020204" pitchFamily="34" charset="0"/>
              </a:rPr>
              <a:t>The Rules of Recommendations</a:t>
            </a:r>
          </a:p>
          <a:p>
            <a:pPr marL="0" indent="0">
              <a:lnSpc>
                <a:spcPct val="170000"/>
              </a:lnSpc>
              <a:buNone/>
            </a:pPr>
            <a:r>
              <a:rPr lang="en-US" sz="4000" b="1" dirty="0">
                <a:solidFill>
                  <a:srgbClr val="FF0000"/>
                </a:solidFill>
                <a:latin typeface="Agency FB" panose="020B0503020202020204" pitchFamily="34" charset="0"/>
              </a:rPr>
              <a:t>Rule #1: </a:t>
            </a:r>
            <a:r>
              <a:rPr lang="en-US" sz="4000" b="1" dirty="0">
                <a:latin typeface="Agency FB" panose="020B0503020202020204" pitchFamily="34" charset="0"/>
              </a:rPr>
              <a:t>They </a:t>
            </a:r>
            <a:r>
              <a:rPr lang="en-US" sz="4000" b="1" u="sng" dirty="0">
                <a:latin typeface="Agency FB" panose="020B0503020202020204" pitchFamily="34" charset="0"/>
              </a:rPr>
              <a:t>Must</a:t>
            </a:r>
            <a:r>
              <a:rPr lang="en-US" sz="4000" b="1" dirty="0">
                <a:latin typeface="Agency FB" panose="020B0503020202020204" pitchFamily="34" charset="0"/>
              </a:rPr>
              <a:t> Like You</a:t>
            </a:r>
          </a:p>
          <a:p>
            <a:pPr marL="0" indent="0">
              <a:lnSpc>
                <a:spcPct val="170000"/>
              </a:lnSpc>
              <a:buNone/>
            </a:pPr>
            <a:r>
              <a:rPr lang="en-US" sz="4000" b="1" dirty="0">
                <a:solidFill>
                  <a:srgbClr val="FF0000"/>
                </a:solidFill>
                <a:latin typeface="Agency FB" panose="020B0503020202020204" pitchFamily="34" charset="0"/>
              </a:rPr>
              <a:t>Rule #2: </a:t>
            </a:r>
            <a:r>
              <a:rPr lang="en-US" sz="4000" b="1" dirty="0">
                <a:latin typeface="Agency FB" panose="020B0503020202020204" pitchFamily="34" charset="0"/>
              </a:rPr>
              <a:t>They Must Be Related to your Major</a:t>
            </a:r>
          </a:p>
          <a:p>
            <a:pPr marL="0" indent="0">
              <a:lnSpc>
                <a:spcPct val="120000"/>
              </a:lnSpc>
              <a:buNone/>
            </a:pPr>
            <a:r>
              <a:rPr lang="en-US" sz="4000" b="1" dirty="0">
                <a:solidFill>
                  <a:srgbClr val="FF0000"/>
                </a:solidFill>
                <a:latin typeface="Agency FB" panose="020B0503020202020204" pitchFamily="34" charset="0"/>
              </a:rPr>
              <a:t>Rule #3: </a:t>
            </a:r>
            <a:r>
              <a:rPr lang="en-US" sz="4000" b="1" dirty="0">
                <a:latin typeface="Agency FB" panose="020B0503020202020204" pitchFamily="34" charset="0"/>
              </a:rPr>
              <a:t>You should have the opportunity to read your letters of recommendation. If a professor does not want you to see their letter then ask for two physical copies of the letter (and read one of them)</a:t>
            </a:r>
            <a:endParaRPr lang="en-US" sz="4000" b="1" dirty="0">
              <a:solidFill>
                <a:srgbClr val="0070C0"/>
              </a:solidFill>
              <a:latin typeface="Agency FB" panose="020B0503020202020204" pitchFamily="34" charset="0"/>
            </a:endParaRPr>
          </a:p>
        </p:txBody>
      </p:sp>
      <p:pic>
        <p:nvPicPr>
          <p:cNvPr id="2" name="Slide 12 Recommenda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67400" y="1676400"/>
            <a:ext cx="609600" cy="609600"/>
          </a:xfrm>
          <a:prstGeom prst="rect">
            <a:avLst/>
          </a:prstGeom>
        </p:spPr>
      </p:pic>
    </p:spTree>
    <p:extLst>
      <p:ext uri="{BB962C8B-B14F-4D97-AF65-F5344CB8AC3E}">
        <p14:creationId xmlns:p14="http://schemas.microsoft.com/office/powerpoint/2010/main" val="898653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6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TextBox 5"/>
          <p:cNvSpPr txBox="1"/>
          <p:nvPr/>
        </p:nvSpPr>
        <p:spPr>
          <a:xfrm>
            <a:off x="838200" y="1599486"/>
            <a:ext cx="8839200" cy="4801314"/>
          </a:xfrm>
          <a:prstGeom prst="rect">
            <a:avLst/>
          </a:prstGeom>
          <a:noFill/>
        </p:spPr>
        <p:txBody>
          <a:bodyPr wrap="square" rtlCol="0">
            <a:spAutoFit/>
          </a:bodyPr>
          <a:lstStyle/>
          <a:p>
            <a:r>
              <a:rPr lang="en-US" sz="6000" b="1" dirty="0">
                <a:ln>
                  <a:solidFill>
                    <a:prstClr val="black">
                      <a:alpha val="32000"/>
                    </a:prstClr>
                  </a:solidFill>
                </a:ln>
                <a:solidFill>
                  <a:prstClr val="white"/>
                </a:solidFill>
                <a:latin typeface="Agency FB" panose="020B0503020202020204" pitchFamily="34" charset="0"/>
                <a:cs typeface="Helvetica" pitchFamily="34" charset="0"/>
              </a:rPr>
              <a:t>Financial</a:t>
            </a:r>
          </a:p>
          <a:p>
            <a:r>
              <a:rPr lang="en-US" sz="6000" b="1" dirty="0">
                <a:ln>
                  <a:solidFill>
                    <a:prstClr val="black">
                      <a:alpha val="32000"/>
                    </a:prstClr>
                  </a:solidFill>
                </a:ln>
                <a:solidFill>
                  <a:prstClr val="white"/>
                </a:solidFill>
                <a:latin typeface="Agency FB" panose="020B0503020202020204" pitchFamily="34" charset="0"/>
                <a:cs typeface="Helvetica" pitchFamily="34" charset="0"/>
              </a:rPr>
              <a:t>Aid</a:t>
            </a:r>
          </a:p>
          <a:p>
            <a:r>
              <a:rPr lang="en-US" sz="6000" b="1" dirty="0">
                <a:ln>
                  <a:solidFill>
                    <a:prstClr val="black">
                      <a:alpha val="32000"/>
                    </a:prstClr>
                  </a:solidFill>
                </a:ln>
                <a:solidFill>
                  <a:prstClr val="white"/>
                </a:solidFill>
                <a:latin typeface="Agency FB" panose="020B0503020202020204" pitchFamily="34" charset="0"/>
                <a:cs typeface="Helvetica" pitchFamily="34" charset="0"/>
              </a:rPr>
              <a:t>&amp; </a:t>
            </a:r>
          </a:p>
          <a:p>
            <a:r>
              <a:rPr lang="en-US" sz="6000" b="1" dirty="0">
                <a:ln>
                  <a:solidFill>
                    <a:prstClr val="black">
                      <a:alpha val="32000"/>
                    </a:prstClr>
                  </a:solidFill>
                </a:ln>
                <a:solidFill>
                  <a:prstClr val="white"/>
                </a:solidFill>
                <a:latin typeface="Agency FB" panose="020B0503020202020204" pitchFamily="34" charset="0"/>
                <a:cs typeface="Helvetica" pitchFamily="34" charset="0"/>
              </a:rPr>
              <a:t>Scholarships</a:t>
            </a:r>
          </a:p>
          <a:p>
            <a:endParaRPr lang="en-US" sz="4400" b="1" dirty="0">
              <a:ln>
                <a:solidFill>
                  <a:prstClr val="black">
                    <a:alpha val="32000"/>
                  </a:prstClr>
                </a:solidFill>
              </a:ln>
              <a:solidFill>
                <a:prstClr val="white"/>
              </a:solidFill>
              <a:latin typeface="Helvetica Inserat LT Std" pitchFamily="34" charset="0"/>
              <a:cs typeface="Helvetica" pitchFamily="34" charset="0"/>
            </a:endParaRPr>
          </a:p>
          <a:p>
            <a:pPr marL="742950" indent="-742950">
              <a:spcAft>
                <a:spcPts val="600"/>
              </a:spcAft>
              <a:buFontTx/>
              <a:buAutoNum type="arabicPeriod"/>
            </a:pPr>
            <a:endParaRPr lang="en-US" sz="900" b="1" dirty="0">
              <a:ln>
                <a:solidFill>
                  <a:prstClr val="white">
                    <a:lumMod val="65000"/>
                    <a:alpha val="32000"/>
                  </a:prstClr>
                </a:solidFill>
              </a:ln>
              <a:solidFill>
                <a:prstClr val="white"/>
              </a:solidFill>
              <a:latin typeface="Helvetica Inserat LT Std" pitchFamily="34" charset="0"/>
              <a:cs typeface="Helvetica" pitchFamily="34" charset="0"/>
            </a:endParaRPr>
          </a:p>
          <a:p>
            <a:pPr marL="571500" indent="-571500">
              <a:buFont typeface="Wingdings" pitchFamily="2" charset="2"/>
              <a:buChar char="q"/>
            </a:pPr>
            <a:endParaRPr lang="en-US" sz="800" b="1" dirty="0">
              <a:ln>
                <a:solidFill>
                  <a:prstClr val="white">
                    <a:lumMod val="65000"/>
                    <a:alpha val="32000"/>
                  </a:prstClr>
                </a:solidFill>
              </a:ln>
              <a:solidFill>
                <a:prstClr val="white"/>
              </a:solidFill>
              <a:latin typeface="Helvetica Inserat LT Std" pitchFamily="34" charset="0"/>
              <a:cs typeface="Helvetica" pitchFamily="34" charset="0"/>
            </a:endParaRPr>
          </a:p>
        </p:txBody>
      </p:sp>
    </p:spTree>
    <p:extLst>
      <p:ext uri="{BB962C8B-B14F-4D97-AF65-F5344CB8AC3E}">
        <p14:creationId xmlns:p14="http://schemas.microsoft.com/office/powerpoint/2010/main" val="2550274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858000"/>
          </a:xfrm>
        </p:spPr>
        <p:txBody>
          <a:bodyPr>
            <a:normAutofit lnSpcReduction="10000"/>
          </a:bodyPr>
          <a:lstStyle/>
          <a:p>
            <a:pPr>
              <a:lnSpc>
                <a:spcPct val="170000"/>
              </a:lnSpc>
              <a:buClr>
                <a:srgbClr val="0070C0"/>
              </a:buClr>
              <a:buSzPct val="150000"/>
              <a:buFont typeface="Wingdings" panose="05000000000000000000" pitchFamily="2" charset="2"/>
              <a:buChar char=""/>
            </a:pPr>
            <a:r>
              <a:rPr lang="en-US" sz="4000" b="1" dirty="0">
                <a:solidFill>
                  <a:srgbClr val="0070C0"/>
                </a:solidFill>
                <a:latin typeface="Agency FB" panose="020B0503020202020204" pitchFamily="34" charset="0"/>
              </a:rPr>
              <a:t>Apply for Financial Aid</a:t>
            </a:r>
          </a:p>
          <a:p>
            <a:pPr lvl="1">
              <a:buFont typeface="Wingdings" panose="05000000000000000000" pitchFamily="2" charset="2"/>
              <a:buChar char="§"/>
            </a:pPr>
            <a:r>
              <a:rPr lang="en-US" sz="3300" dirty="0">
                <a:latin typeface="Agency FB" panose="020B0503020202020204" pitchFamily="34" charset="0"/>
              </a:rPr>
              <a:t>Double check deadlines (</a:t>
            </a:r>
            <a:r>
              <a:rPr lang="en-US" sz="3300" dirty="0">
                <a:solidFill>
                  <a:srgbClr val="FF0000"/>
                </a:solidFill>
                <a:latin typeface="Agency FB" panose="020B0503020202020204" pitchFamily="34" charset="0"/>
              </a:rPr>
              <a:t>sometimes the financial aid application deadline is sooner than the admissions application deadline!)</a:t>
            </a:r>
          </a:p>
          <a:p>
            <a:pPr lvl="1">
              <a:buFont typeface="Wingdings" panose="05000000000000000000" pitchFamily="2" charset="2"/>
              <a:buChar char="§"/>
            </a:pPr>
            <a:r>
              <a:rPr lang="en-US" sz="3300" dirty="0">
                <a:latin typeface="Agency FB" panose="020B0503020202020204" pitchFamily="34" charset="0"/>
              </a:rPr>
              <a:t>FAFSA &amp; CSS Profile </a:t>
            </a:r>
            <a:r>
              <a:rPr lang="en-US" sz="3400" dirty="0">
                <a:solidFill>
                  <a:srgbClr val="FF0000"/>
                </a:solidFill>
                <a:latin typeface="Agency FB" panose="020B0503020202020204" pitchFamily="34" charset="0"/>
              </a:rPr>
              <a:t>(which one you are required to use depends on your school)</a:t>
            </a:r>
            <a:endParaRPr lang="en-US" sz="4000" b="1" dirty="0">
              <a:solidFill>
                <a:srgbClr val="0070C0"/>
              </a:solidFill>
              <a:latin typeface="Agency FB" panose="020B0503020202020204" pitchFamily="34" charset="0"/>
            </a:endParaRPr>
          </a:p>
          <a:p>
            <a:pPr>
              <a:lnSpc>
                <a:spcPct val="170000"/>
              </a:lnSpc>
              <a:buClr>
                <a:srgbClr val="0070C0"/>
              </a:buClr>
              <a:buSzPct val="150000"/>
              <a:buFont typeface="Wingdings" panose="05000000000000000000" pitchFamily="2" charset="2"/>
              <a:buChar char=""/>
            </a:pPr>
            <a:r>
              <a:rPr lang="en-US" sz="4000" b="1" dirty="0">
                <a:solidFill>
                  <a:srgbClr val="0070C0"/>
                </a:solidFill>
                <a:latin typeface="Agency FB" panose="020B0503020202020204" pitchFamily="34" charset="0"/>
              </a:rPr>
              <a:t>Receive Financial Aid Offers</a:t>
            </a:r>
          </a:p>
          <a:p>
            <a:pPr>
              <a:lnSpc>
                <a:spcPct val="170000"/>
              </a:lnSpc>
              <a:buClr>
                <a:srgbClr val="0070C0"/>
              </a:buClr>
              <a:buSzPct val="150000"/>
              <a:buFont typeface="Wingdings" panose="05000000000000000000" pitchFamily="2" charset="2"/>
              <a:buChar char=""/>
            </a:pPr>
            <a:r>
              <a:rPr lang="en-US" sz="4000" b="1" dirty="0">
                <a:solidFill>
                  <a:srgbClr val="0070C0"/>
                </a:solidFill>
                <a:latin typeface="Agency FB" panose="020B0503020202020204" pitchFamily="34" charset="0"/>
              </a:rPr>
              <a:t>Evaluate Offers</a:t>
            </a:r>
          </a:p>
          <a:p>
            <a:pPr lvl="1">
              <a:lnSpc>
                <a:spcPct val="170000"/>
              </a:lnSpc>
              <a:buFont typeface="Wingdings" panose="05000000000000000000" pitchFamily="2" charset="2"/>
              <a:buChar char="q"/>
            </a:pPr>
            <a:r>
              <a:rPr lang="en-US" b="1" dirty="0">
                <a:latin typeface="Agency FB" panose="020B0503020202020204" pitchFamily="34" charset="0"/>
              </a:rPr>
              <a:t>JUST SAY “NO” TO LOTS OF DEBT! You’ll Regret the Debt</a:t>
            </a:r>
          </a:p>
        </p:txBody>
      </p:sp>
      <p:pic>
        <p:nvPicPr>
          <p:cNvPr id="2" name="Slide 14 Financial a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000" y="152400"/>
            <a:ext cx="609600" cy="609600"/>
          </a:xfrm>
          <a:prstGeom prst="rect">
            <a:avLst/>
          </a:prstGeom>
        </p:spPr>
      </p:pic>
    </p:spTree>
    <p:extLst>
      <p:ext uri="{BB962C8B-B14F-4D97-AF65-F5344CB8AC3E}">
        <p14:creationId xmlns:p14="http://schemas.microsoft.com/office/powerpoint/2010/main" val="3727431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9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858000"/>
          </a:xfrm>
        </p:spPr>
        <p:txBody>
          <a:bodyPr>
            <a:normAutofit fontScale="77500" lnSpcReduction="20000"/>
          </a:bodyPr>
          <a:lstStyle/>
          <a:p>
            <a:pPr marL="0" indent="0" algn="ctr">
              <a:lnSpc>
                <a:spcPct val="170000"/>
              </a:lnSpc>
              <a:buNone/>
            </a:pPr>
            <a:r>
              <a:rPr lang="en-US" sz="8000" b="1" dirty="0">
                <a:solidFill>
                  <a:srgbClr val="0070C0"/>
                </a:solidFill>
                <a:latin typeface="Agency FB" panose="020B0503020202020204" pitchFamily="34" charset="0"/>
              </a:rPr>
              <a:t>You have exactly</a:t>
            </a:r>
          </a:p>
          <a:p>
            <a:pPr marL="0" indent="0" algn="ctr">
              <a:lnSpc>
                <a:spcPct val="170000"/>
              </a:lnSpc>
              <a:buNone/>
            </a:pPr>
            <a:r>
              <a:rPr lang="en-US" sz="8000" b="1" i="1" u="sng" dirty="0">
                <a:solidFill>
                  <a:srgbClr val="FF0000"/>
                </a:solidFill>
                <a:latin typeface="Agency FB" panose="020B0503020202020204" pitchFamily="34" charset="0"/>
              </a:rPr>
              <a:t>0 (ZERO) EXCUSES</a:t>
            </a:r>
          </a:p>
          <a:p>
            <a:pPr marL="0" indent="0" algn="ctr">
              <a:lnSpc>
                <a:spcPct val="170000"/>
              </a:lnSpc>
              <a:buNone/>
            </a:pPr>
            <a:r>
              <a:rPr lang="en-US" sz="8000" b="1" dirty="0">
                <a:solidFill>
                  <a:srgbClr val="0070C0"/>
                </a:solidFill>
                <a:latin typeface="Agency FB" panose="020B0503020202020204" pitchFamily="34" charset="0"/>
              </a:rPr>
              <a:t>to not apply for </a:t>
            </a:r>
          </a:p>
          <a:p>
            <a:pPr marL="0" indent="0" algn="ctr">
              <a:lnSpc>
                <a:spcPct val="170000"/>
              </a:lnSpc>
              <a:buNone/>
            </a:pPr>
            <a:r>
              <a:rPr lang="en-US" sz="8000" b="1" dirty="0">
                <a:solidFill>
                  <a:srgbClr val="0070C0"/>
                </a:solidFill>
                <a:latin typeface="Agency FB" panose="020B0503020202020204" pitchFamily="34" charset="0"/>
              </a:rPr>
              <a:t>a scholarship</a:t>
            </a:r>
          </a:p>
        </p:txBody>
      </p:sp>
      <p:pic>
        <p:nvPicPr>
          <p:cNvPr id="2" name="Slide 15 Scholarshi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4800600"/>
            <a:ext cx="609600" cy="609600"/>
          </a:xfrm>
          <a:prstGeom prst="rect">
            <a:avLst/>
          </a:prstGeom>
        </p:spPr>
      </p:pic>
    </p:spTree>
    <p:extLst>
      <p:ext uri="{BB962C8B-B14F-4D97-AF65-F5344CB8AC3E}">
        <p14:creationId xmlns:p14="http://schemas.microsoft.com/office/powerpoint/2010/main" val="2391246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457200"/>
            <a:ext cx="7924800" cy="7017306"/>
          </a:xfrm>
          <a:prstGeom prst="rect">
            <a:avLst/>
          </a:prstGeom>
          <a:noFill/>
        </p:spPr>
        <p:txBody>
          <a:bodyPr wrap="square" rtlCol="0">
            <a:spAutoFit/>
          </a:bodyPr>
          <a:lstStyle/>
          <a:p>
            <a:pPr algn="ctr">
              <a:spcAft>
                <a:spcPts val="600"/>
              </a:spcAft>
            </a:pPr>
            <a:r>
              <a:rPr lang="en-US" sz="6000" b="1" dirty="0">
                <a:ln>
                  <a:solidFill>
                    <a:prstClr val="black">
                      <a:alpha val="32000"/>
                    </a:prstClr>
                  </a:solidFill>
                </a:ln>
                <a:solidFill>
                  <a:srgbClr val="00B0F0"/>
                </a:solidFill>
                <a:latin typeface="Agency FB" panose="020B0503020202020204" pitchFamily="34" charset="0"/>
                <a:cs typeface="Helvetica" pitchFamily="34" charset="0"/>
              </a:rPr>
              <a:t>Apply for </a:t>
            </a:r>
          </a:p>
          <a:p>
            <a:pPr algn="ctr">
              <a:spcAft>
                <a:spcPts val="600"/>
              </a:spcAft>
            </a:pPr>
            <a:r>
              <a:rPr lang="en-US" sz="6000" b="1" dirty="0">
                <a:ln>
                  <a:solidFill>
                    <a:prstClr val="black">
                      <a:alpha val="32000"/>
                    </a:prstClr>
                  </a:solidFill>
                </a:ln>
                <a:solidFill>
                  <a:srgbClr val="00B0F0"/>
                </a:solidFill>
                <a:latin typeface="Agency FB" panose="020B0503020202020204" pitchFamily="34" charset="0"/>
                <a:cs typeface="Helvetica" pitchFamily="34" charset="0"/>
              </a:rPr>
              <a:t>at least </a:t>
            </a:r>
          </a:p>
          <a:p>
            <a:pPr algn="ctr">
              <a:spcAft>
                <a:spcPts val="600"/>
              </a:spcAft>
            </a:pPr>
            <a:r>
              <a:rPr lang="en-US" sz="6000" b="1" dirty="0">
                <a:ln>
                  <a:solidFill>
                    <a:prstClr val="black">
                      <a:alpha val="32000"/>
                    </a:prstClr>
                  </a:solidFill>
                </a:ln>
                <a:solidFill>
                  <a:srgbClr val="FF0000"/>
                </a:solidFill>
                <a:latin typeface="Agency FB" panose="020B0503020202020204" pitchFamily="34" charset="0"/>
                <a:cs typeface="Helvetica" pitchFamily="34" charset="0"/>
              </a:rPr>
              <a:t>2</a:t>
            </a:r>
            <a:r>
              <a:rPr lang="en-US" sz="6000" b="1" dirty="0">
                <a:ln>
                  <a:solidFill>
                    <a:prstClr val="black">
                      <a:alpha val="32000"/>
                    </a:prstClr>
                  </a:solidFill>
                </a:ln>
                <a:solidFill>
                  <a:srgbClr val="00B0F0"/>
                </a:solidFill>
                <a:latin typeface="Agency FB" panose="020B0503020202020204" pitchFamily="34" charset="0"/>
                <a:cs typeface="Helvetica" pitchFamily="34" charset="0"/>
              </a:rPr>
              <a:t> </a:t>
            </a:r>
          </a:p>
          <a:p>
            <a:pPr algn="ctr">
              <a:spcAft>
                <a:spcPts val="600"/>
              </a:spcAft>
            </a:pPr>
            <a:r>
              <a:rPr lang="en-US" sz="6000" b="1" dirty="0">
                <a:ln>
                  <a:solidFill>
                    <a:prstClr val="black">
                      <a:alpha val="32000"/>
                    </a:prstClr>
                  </a:solidFill>
                </a:ln>
                <a:solidFill>
                  <a:srgbClr val="00B0F0"/>
                </a:solidFill>
                <a:latin typeface="Agency FB" panose="020B0503020202020204" pitchFamily="34" charset="0"/>
                <a:cs typeface="Helvetica" pitchFamily="34" charset="0"/>
              </a:rPr>
              <a:t>Scholarships</a:t>
            </a:r>
          </a:p>
          <a:p>
            <a:pPr algn="ctr">
              <a:spcAft>
                <a:spcPts val="600"/>
              </a:spcAft>
            </a:pPr>
            <a:r>
              <a:rPr lang="en-US" sz="6000" b="1" dirty="0">
                <a:ln>
                  <a:solidFill>
                    <a:prstClr val="black">
                      <a:alpha val="32000"/>
                    </a:prstClr>
                  </a:solidFill>
                </a:ln>
                <a:solidFill>
                  <a:srgbClr val="00B0F0"/>
                </a:solidFill>
                <a:latin typeface="Agency FB" panose="020B0503020202020204" pitchFamily="34" charset="0"/>
                <a:cs typeface="Helvetica" pitchFamily="34" charset="0"/>
              </a:rPr>
              <a:t>Each</a:t>
            </a:r>
          </a:p>
          <a:p>
            <a:pPr algn="ctr">
              <a:spcAft>
                <a:spcPts val="600"/>
              </a:spcAft>
            </a:pPr>
            <a:r>
              <a:rPr lang="en-US" sz="6000" b="1" dirty="0">
                <a:ln>
                  <a:solidFill>
                    <a:prstClr val="black">
                      <a:alpha val="32000"/>
                    </a:prstClr>
                  </a:solidFill>
                </a:ln>
                <a:solidFill>
                  <a:srgbClr val="00B0F0"/>
                </a:solidFill>
                <a:latin typeface="Agency FB" panose="020B0503020202020204" pitchFamily="34" charset="0"/>
                <a:cs typeface="Helvetica" pitchFamily="34" charset="0"/>
              </a:rPr>
              <a:t>Month!</a:t>
            </a:r>
          </a:p>
          <a:p>
            <a:pPr algn="ctr">
              <a:spcAft>
                <a:spcPts val="600"/>
              </a:spcAft>
            </a:pPr>
            <a:endParaRPr lang="en-US" sz="6000" b="1" dirty="0">
              <a:ln>
                <a:solidFill>
                  <a:prstClr val="white">
                    <a:lumMod val="65000"/>
                    <a:alpha val="32000"/>
                  </a:prstClr>
                </a:solidFill>
              </a:ln>
              <a:solidFill>
                <a:srgbClr val="00B0F0"/>
              </a:solidFill>
              <a:latin typeface="Helvetica Inserat LT Std" pitchFamily="34" charset="0"/>
              <a:cs typeface="Helvetica" pitchFamily="34" charset="0"/>
            </a:endParaRPr>
          </a:p>
        </p:txBody>
      </p:sp>
    </p:spTree>
    <p:extLst>
      <p:ext uri="{BB962C8B-B14F-4D97-AF65-F5344CB8AC3E}">
        <p14:creationId xmlns:p14="http://schemas.microsoft.com/office/powerpoint/2010/main" val="471932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7" y="76200"/>
            <a:ext cx="8991600" cy="6781800"/>
          </a:xfrm>
        </p:spPr>
        <p:txBody>
          <a:bodyPr>
            <a:normAutofit/>
          </a:bodyPr>
          <a:lstStyle/>
          <a:p>
            <a:pPr marL="0" indent="0" algn="ctr">
              <a:lnSpc>
                <a:spcPct val="170000"/>
              </a:lnSpc>
              <a:buNone/>
            </a:pPr>
            <a:r>
              <a:rPr lang="en-US" sz="4400" dirty="0">
                <a:solidFill>
                  <a:srgbClr val="0070C0"/>
                </a:solidFill>
                <a:latin typeface="Agency FB" panose="020B0503020202020204" pitchFamily="34" charset="0"/>
              </a:rPr>
              <a:t>Where Can You Find Scholarships?</a:t>
            </a:r>
          </a:p>
          <a:p>
            <a:pPr marL="0" indent="0">
              <a:lnSpc>
                <a:spcPct val="170000"/>
              </a:lnSpc>
              <a:buNone/>
            </a:pPr>
            <a:r>
              <a:rPr lang="en-US" sz="4000" b="1" dirty="0">
                <a:solidFill>
                  <a:srgbClr val="FF0000"/>
                </a:solidFill>
                <a:latin typeface="Agency FB" panose="020B0503020202020204" pitchFamily="34" charset="0"/>
                <a:hlinkClick r:id="rId5"/>
              </a:rPr>
              <a:t>www.fastweb.com</a:t>
            </a:r>
            <a:endParaRPr lang="en-US" sz="4000" b="1" dirty="0">
              <a:solidFill>
                <a:srgbClr val="FF0000"/>
              </a:solidFill>
              <a:latin typeface="Agency FB" panose="020B0503020202020204" pitchFamily="34" charset="0"/>
            </a:endParaRPr>
          </a:p>
          <a:p>
            <a:pPr marL="0" indent="0">
              <a:lnSpc>
                <a:spcPct val="170000"/>
              </a:lnSpc>
              <a:buNone/>
            </a:pPr>
            <a:r>
              <a:rPr lang="en-US" sz="4000" b="1" dirty="0">
                <a:solidFill>
                  <a:srgbClr val="FF0000"/>
                </a:solidFill>
                <a:latin typeface="Agency FB" panose="020B0503020202020204" pitchFamily="34" charset="0"/>
                <a:hlinkClick r:id="rId6"/>
              </a:rPr>
              <a:t>www.scholarships.com</a:t>
            </a:r>
            <a:endParaRPr lang="en-US" sz="4000" b="1" dirty="0">
              <a:solidFill>
                <a:srgbClr val="FF0000"/>
              </a:solidFill>
              <a:latin typeface="Agency FB" panose="020B0503020202020204" pitchFamily="34" charset="0"/>
            </a:endParaRPr>
          </a:p>
          <a:p>
            <a:pPr>
              <a:buFont typeface="Wingdings" panose="05000000000000000000" pitchFamily="2" charset="2"/>
              <a:buChar char="q"/>
            </a:pPr>
            <a:endParaRPr lang="en-US" dirty="0">
              <a:latin typeface="Agency FB" panose="020B0503020202020204" pitchFamily="34" charset="0"/>
            </a:endParaRPr>
          </a:p>
          <a:p>
            <a:pPr marL="0" indent="0" algn="ctr">
              <a:buNone/>
            </a:pPr>
            <a:r>
              <a:rPr lang="en-US" sz="4400" dirty="0">
                <a:solidFill>
                  <a:srgbClr val="0070C0"/>
                </a:solidFill>
                <a:latin typeface="Agency FB" panose="020B0503020202020204" pitchFamily="34" charset="0"/>
              </a:rPr>
              <a:t>Other Advice</a:t>
            </a:r>
          </a:p>
          <a:p>
            <a:pPr>
              <a:buFont typeface="Wingdings" panose="05000000000000000000" pitchFamily="2" charset="2"/>
              <a:buChar char="q"/>
            </a:pPr>
            <a:r>
              <a:rPr lang="en-US" dirty="0">
                <a:latin typeface="Agency FB" panose="020B0503020202020204" pitchFamily="34" charset="0"/>
              </a:rPr>
              <a:t>Don’t look for community college scholarships</a:t>
            </a:r>
          </a:p>
          <a:p>
            <a:pPr>
              <a:buFont typeface="Wingdings" panose="05000000000000000000" pitchFamily="2" charset="2"/>
              <a:buChar char="q"/>
            </a:pPr>
            <a:r>
              <a:rPr lang="en-US" dirty="0">
                <a:latin typeface="Agency FB" panose="020B0503020202020204" pitchFamily="34" charset="0"/>
              </a:rPr>
              <a:t>Create a calendar of scholarship deadlines for the year</a:t>
            </a:r>
          </a:p>
          <a:p>
            <a:pPr>
              <a:buFont typeface="Wingdings" panose="05000000000000000000" pitchFamily="2" charset="2"/>
              <a:buChar char="q"/>
            </a:pPr>
            <a:r>
              <a:rPr lang="en-US" dirty="0">
                <a:latin typeface="Agency FB" panose="020B0503020202020204" pitchFamily="34" charset="0"/>
              </a:rPr>
              <a:t>Write one 500 word essay to reuse (The Career Goals Essay)</a:t>
            </a:r>
          </a:p>
          <a:p>
            <a:pPr>
              <a:buFont typeface="Wingdings" panose="05000000000000000000" pitchFamily="2" charset="2"/>
              <a:buChar char="q"/>
            </a:pPr>
            <a:endParaRPr lang="en-US" dirty="0">
              <a:latin typeface="Agency FB" panose="020B0503020202020204" pitchFamily="34" charset="0"/>
            </a:endParaRPr>
          </a:p>
          <a:p>
            <a:pPr marL="457200" lvl="1" indent="0">
              <a:lnSpc>
                <a:spcPct val="170000"/>
              </a:lnSpc>
              <a:buNone/>
            </a:pPr>
            <a:endParaRPr lang="en-US" dirty="0">
              <a:latin typeface="Agency FB" panose="020B0503020202020204" pitchFamily="34" charset="0"/>
            </a:endParaRPr>
          </a:p>
          <a:p>
            <a:pPr>
              <a:lnSpc>
                <a:spcPct val="170000"/>
              </a:lnSpc>
              <a:buFont typeface="Wingdings" panose="05000000000000000000" pitchFamily="2" charset="2"/>
              <a:buChar char="q"/>
            </a:pPr>
            <a:endParaRPr lang="en-US" dirty="0">
              <a:latin typeface="Agency FB" panose="020B0503020202020204" pitchFamily="34" charset="0"/>
            </a:endParaRPr>
          </a:p>
          <a:p>
            <a:pPr>
              <a:lnSpc>
                <a:spcPct val="170000"/>
              </a:lnSpc>
              <a:buFont typeface="Wingdings" panose="05000000000000000000" pitchFamily="2" charset="2"/>
              <a:buChar char="q"/>
            </a:pPr>
            <a:endParaRPr lang="en-US" dirty="0">
              <a:latin typeface="Axure Handwriting" pitchFamily="34" charset="0"/>
            </a:endParaRPr>
          </a:p>
          <a:p>
            <a:pPr marL="0" indent="0">
              <a:lnSpc>
                <a:spcPct val="170000"/>
              </a:lnSpc>
              <a:buNone/>
            </a:pPr>
            <a:endParaRPr lang="en-US" sz="4000" b="1" dirty="0">
              <a:latin typeface="Axure Handwriting" pitchFamily="34" charset="0"/>
            </a:endParaRPr>
          </a:p>
        </p:txBody>
      </p:sp>
      <p:pic>
        <p:nvPicPr>
          <p:cNvPr id="2" name="slide 17 where to find scholarshi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7200" y="457200"/>
            <a:ext cx="609600" cy="609600"/>
          </a:xfrm>
          <a:prstGeom prst="rect">
            <a:avLst/>
          </a:prstGeom>
        </p:spPr>
      </p:pic>
    </p:spTree>
    <p:extLst>
      <p:ext uri="{BB962C8B-B14F-4D97-AF65-F5344CB8AC3E}">
        <p14:creationId xmlns:p14="http://schemas.microsoft.com/office/powerpoint/2010/main" val="240113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336858"/>
            <a:ext cx="8839200" cy="5135508"/>
          </a:xfrm>
          <a:prstGeom prst="rect">
            <a:avLst/>
          </a:prstGeom>
          <a:noFill/>
        </p:spPr>
        <p:txBody>
          <a:bodyPr wrap="square" rtlCol="0">
            <a:spAutoFit/>
          </a:bodyPr>
          <a:lstStyle/>
          <a:p>
            <a:pPr>
              <a:spcAft>
                <a:spcPts val="600"/>
              </a:spcAft>
            </a:pPr>
            <a:r>
              <a:rPr lang="en-US" sz="6000" b="1" dirty="0">
                <a:ln>
                  <a:solidFill>
                    <a:schemeClr val="tx1">
                      <a:alpha val="32000"/>
                    </a:schemeClr>
                  </a:solidFill>
                </a:ln>
                <a:latin typeface="Agency FB" panose="020B0503020202020204" pitchFamily="34" charset="0"/>
                <a:cs typeface="Helvetica" pitchFamily="34" charset="0"/>
              </a:rPr>
              <a:t>How to Review a Scholarship</a:t>
            </a:r>
          </a:p>
          <a:p>
            <a:pPr marL="742950" indent="-742950">
              <a:spcAft>
                <a:spcPts val="600"/>
              </a:spcAft>
              <a:buAutoNum type="arabicPeriod"/>
            </a:pPr>
            <a:endParaRPr lang="en-US" sz="900" b="1" dirty="0">
              <a:ln>
                <a:solidFill>
                  <a:prstClr val="white">
                    <a:lumMod val="65000"/>
                    <a:alpha val="32000"/>
                  </a:prstClr>
                </a:solidFill>
              </a:ln>
              <a:latin typeface="Agency FB" panose="020B0503020202020204" pitchFamily="34" charset="0"/>
              <a:cs typeface="Helvetica" pitchFamily="34" charset="0"/>
            </a:endParaRPr>
          </a:p>
          <a:p>
            <a:pPr marL="571500" indent="-571500">
              <a:lnSpc>
                <a:spcPct val="150000"/>
              </a:lnSpc>
              <a:spcAft>
                <a:spcPts val="600"/>
              </a:spcAft>
              <a:buClr>
                <a:srgbClr val="FF008C"/>
              </a:buClr>
              <a:buFont typeface="Wingdings" pitchFamily="2" charset="2"/>
              <a:buChar char="q"/>
            </a:pPr>
            <a:r>
              <a:rPr lang="en-US" sz="2600" b="1" dirty="0">
                <a:ln>
                  <a:solidFill>
                    <a:prstClr val="white">
                      <a:lumMod val="65000"/>
                      <a:alpha val="32000"/>
                    </a:prstClr>
                  </a:solidFill>
                </a:ln>
                <a:latin typeface="Agency FB" panose="020B0503020202020204" pitchFamily="34" charset="0"/>
                <a:cs typeface="Helvetica" pitchFamily="34" charset="0"/>
              </a:rPr>
              <a:t>Skip the name (it’s meaningless) </a:t>
            </a:r>
          </a:p>
          <a:p>
            <a:pPr marL="571500" indent="-571500">
              <a:lnSpc>
                <a:spcPct val="150000"/>
              </a:lnSpc>
              <a:spcAft>
                <a:spcPts val="600"/>
              </a:spcAft>
              <a:buClr>
                <a:srgbClr val="FF008C"/>
              </a:buClr>
              <a:buFont typeface="Wingdings" pitchFamily="2" charset="2"/>
              <a:buChar char="q"/>
            </a:pPr>
            <a:r>
              <a:rPr lang="en-US" sz="2600" b="1" dirty="0">
                <a:ln>
                  <a:solidFill>
                    <a:prstClr val="white">
                      <a:lumMod val="65000"/>
                      <a:alpha val="32000"/>
                    </a:prstClr>
                  </a:solidFill>
                </a:ln>
                <a:latin typeface="Agency FB" panose="020B0503020202020204" pitchFamily="34" charset="0"/>
                <a:cs typeface="Helvetica" pitchFamily="34" charset="0"/>
              </a:rPr>
              <a:t>Look for “eligibility” or “requirements” on the web page or the scholarship application</a:t>
            </a:r>
          </a:p>
          <a:p>
            <a:pPr marL="571500" indent="-571500">
              <a:lnSpc>
                <a:spcPct val="150000"/>
              </a:lnSpc>
              <a:spcAft>
                <a:spcPts val="600"/>
              </a:spcAft>
              <a:buClr>
                <a:srgbClr val="FF008C"/>
              </a:buClr>
              <a:buFont typeface="Wingdings" pitchFamily="2" charset="2"/>
              <a:buChar char="q"/>
            </a:pPr>
            <a:r>
              <a:rPr lang="en-US" sz="2600" b="1" dirty="0">
                <a:ln>
                  <a:solidFill>
                    <a:prstClr val="white">
                      <a:lumMod val="65000"/>
                      <a:alpha val="32000"/>
                    </a:prstClr>
                  </a:solidFill>
                </a:ln>
                <a:latin typeface="Agency FB" panose="020B0503020202020204" pitchFamily="34" charset="0"/>
                <a:cs typeface="Helvetica" pitchFamily="34" charset="0"/>
              </a:rPr>
              <a:t>Read the scholarship and organization description</a:t>
            </a:r>
          </a:p>
          <a:p>
            <a:pPr marL="571500" indent="-571500">
              <a:lnSpc>
                <a:spcPct val="150000"/>
              </a:lnSpc>
              <a:spcAft>
                <a:spcPts val="600"/>
              </a:spcAft>
              <a:buClr>
                <a:srgbClr val="FF008C"/>
              </a:buClr>
              <a:buFont typeface="Wingdings" pitchFamily="2" charset="2"/>
              <a:buChar char="q"/>
            </a:pPr>
            <a:r>
              <a:rPr lang="en-US" sz="2600" b="1" dirty="0">
                <a:ln>
                  <a:solidFill>
                    <a:prstClr val="white">
                      <a:lumMod val="65000"/>
                      <a:alpha val="32000"/>
                    </a:prstClr>
                  </a:solidFill>
                </a:ln>
                <a:latin typeface="Agency FB" panose="020B0503020202020204" pitchFamily="34" charset="0"/>
                <a:cs typeface="Helvetica" pitchFamily="34" charset="0"/>
              </a:rPr>
              <a:t>Read the entire scholarship application</a:t>
            </a:r>
          </a:p>
          <a:p>
            <a:pPr marL="571500" indent="-571500">
              <a:lnSpc>
                <a:spcPct val="150000"/>
              </a:lnSpc>
              <a:spcAft>
                <a:spcPts val="600"/>
              </a:spcAft>
              <a:buClr>
                <a:srgbClr val="FF008C"/>
              </a:buClr>
              <a:buFont typeface="Wingdings" pitchFamily="2" charset="2"/>
              <a:buChar char="q"/>
            </a:pPr>
            <a:r>
              <a:rPr lang="en-US" sz="2600" b="1" dirty="0">
                <a:ln>
                  <a:solidFill>
                    <a:prstClr val="white">
                      <a:lumMod val="65000"/>
                      <a:alpha val="32000"/>
                    </a:prstClr>
                  </a:solidFill>
                </a:ln>
                <a:latin typeface="Agency FB" panose="020B0503020202020204" pitchFamily="34" charset="0"/>
                <a:cs typeface="Helvetica" pitchFamily="34" charset="0"/>
              </a:rPr>
              <a:t>THEN, and only then, determine if you qualify</a:t>
            </a:r>
          </a:p>
        </p:txBody>
      </p:sp>
      <p:pic>
        <p:nvPicPr>
          <p:cNvPr id="2" name="Slide 18 Review Scholarshi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457200"/>
            <a:ext cx="609600" cy="609600"/>
          </a:xfrm>
          <a:prstGeom prst="rect">
            <a:avLst/>
          </a:prstGeom>
        </p:spPr>
      </p:pic>
    </p:spTree>
    <p:extLst>
      <p:ext uri="{BB962C8B-B14F-4D97-AF65-F5344CB8AC3E}">
        <p14:creationId xmlns:p14="http://schemas.microsoft.com/office/powerpoint/2010/main" val="1931922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5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TextBox 5"/>
          <p:cNvSpPr txBox="1"/>
          <p:nvPr/>
        </p:nvSpPr>
        <p:spPr>
          <a:xfrm>
            <a:off x="609600" y="3141583"/>
            <a:ext cx="7543800" cy="2462213"/>
          </a:xfrm>
          <a:prstGeom prst="rect">
            <a:avLst/>
          </a:prstGeom>
          <a:noFill/>
        </p:spPr>
        <p:txBody>
          <a:bodyPr wrap="square" rtlCol="0">
            <a:spAutoFit/>
          </a:bodyPr>
          <a:lstStyle/>
          <a:p>
            <a:r>
              <a:rPr lang="en-US" sz="6000" b="1" dirty="0">
                <a:ln>
                  <a:solidFill>
                    <a:prstClr val="black">
                      <a:alpha val="32000"/>
                    </a:prstClr>
                  </a:solidFill>
                </a:ln>
                <a:solidFill>
                  <a:prstClr val="white"/>
                </a:solidFill>
                <a:latin typeface="Agency FB" panose="020B0503020202020204" pitchFamily="34" charset="0"/>
                <a:cs typeface="Helvetica" pitchFamily="34" charset="0"/>
              </a:rPr>
              <a:t>Questions?</a:t>
            </a:r>
          </a:p>
          <a:p>
            <a:r>
              <a:rPr lang="en-US" sz="3600" b="1" dirty="0">
                <a:ln>
                  <a:solidFill>
                    <a:prstClr val="black">
                      <a:alpha val="32000"/>
                    </a:prstClr>
                  </a:solidFill>
                </a:ln>
                <a:solidFill>
                  <a:prstClr val="white"/>
                </a:solidFill>
                <a:latin typeface="Agency FB" panose="020B0503020202020204" pitchFamily="34" charset="0"/>
                <a:cs typeface="Helvetica" pitchFamily="34" charset="0"/>
              </a:rPr>
              <a:t>Email me at</a:t>
            </a:r>
          </a:p>
          <a:p>
            <a:r>
              <a:rPr lang="en-US" sz="3600" b="1" u="sng" dirty="0">
                <a:ln>
                  <a:solidFill>
                    <a:prstClr val="black">
                      <a:alpha val="32000"/>
                    </a:prstClr>
                  </a:solidFill>
                </a:ln>
                <a:solidFill>
                  <a:prstClr val="white"/>
                </a:solidFill>
                <a:latin typeface="Agency FB" panose="020B0503020202020204" pitchFamily="34" charset="0"/>
                <a:cs typeface="Helvetica" pitchFamily="34" charset="0"/>
              </a:rPr>
              <a:t>diane@transferbootcamp.com</a:t>
            </a:r>
          </a:p>
          <a:p>
            <a:pPr marL="742950" indent="-742950">
              <a:spcAft>
                <a:spcPts val="600"/>
              </a:spcAft>
              <a:buFontTx/>
              <a:buAutoNum type="arabicPeriod"/>
            </a:pPr>
            <a:endParaRPr lang="en-US" sz="900" b="1" dirty="0">
              <a:ln>
                <a:solidFill>
                  <a:prstClr val="white">
                    <a:lumMod val="65000"/>
                    <a:alpha val="32000"/>
                  </a:prstClr>
                </a:solidFill>
              </a:ln>
              <a:solidFill>
                <a:prstClr val="white"/>
              </a:solidFill>
              <a:latin typeface="Helvetica Inserat LT Std" pitchFamily="34" charset="0"/>
              <a:cs typeface="Helvetica" pitchFamily="34" charset="0"/>
            </a:endParaRPr>
          </a:p>
          <a:p>
            <a:pPr marL="571500" indent="-571500">
              <a:buFont typeface="Wingdings" pitchFamily="2" charset="2"/>
              <a:buChar char="q"/>
            </a:pPr>
            <a:endParaRPr lang="en-US" sz="800" b="1" dirty="0">
              <a:ln>
                <a:solidFill>
                  <a:prstClr val="white">
                    <a:lumMod val="65000"/>
                    <a:alpha val="32000"/>
                  </a:prstClr>
                </a:solidFill>
              </a:ln>
              <a:solidFill>
                <a:prstClr val="white"/>
              </a:solidFill>
              <a:latin typeface="Helvetica Inserat LT Std" pitchFamily="34" charset="0"/>
              <a:cs typeface="Helvetica" pitchFamily="34" charset="0"/>
            </a:endParaRPr>
          </a:p>
        </p:txBody>
      </p:sp>
    </p:spTree>
    <p:extLst>
      <p:ext uri="{BB962C8B-B14F-4D97-AF65-F5344CB8AC3E}">
        <p14:creationId xmlns:p14="http://schemas.microsoft.com/office/powerpoint/2010/main" val="77263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glassdoor.com/blog/wp-content/uploads/resume5.jpg"/>
          <p:cNvPicPr>
            <a:picLocks noChangeAspect="1" noChangeArrowheads="1"/>
          </p:cNvPicPr>
          <p:nvPr/>
        </p:nvPicPr>
        <p:blipFill>
          <a:blip r:embed="rId3" cstate="print"/>
          <a:srcRect/>
          <a:stretch>
            <a:fillRect/>
          </a:stretch>
        </p:blipFill>
        <p:spPr bwMode="auto">
          <a:xfrm>
            <a:off x="0" y="-752476"/>
            <a:ext cx="9420225" cy="7610476"/>
          </a:xfrm>
          <a:prstGeom prst="rect">
            <a:avLst/>
          </a:prstGeom>
          <a:noFill/>
        </p:spPr>
      </p:pic>
      <p:sp>
        <p:nvSpPr>
          <p:cNvPr id="10" name="Rounded Rectangle 9"/>
          <p:cNvSpPr/>
          <p:nvPr/>
        </p:nvSpPr>
        <p:spPr>
          <a:xfrm>
            <a:off x="3124200" y="2133600"/>
            <a:ext cx="3200400" cy="3124200"/>
          </a:xfrm>
          <a:prstGeom prst="roundRect">
            <a:avLst>
              <a:gd name="adj" fmla="val 1469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400" b="1" dirty="0">
                <a:solidFill>
                  <a:schemeClr val="tx1"/>
                </a:solidFill>
                <a:latin typeface="Agency FB" panose="020B0503020202020204" pitchFamily="34" charset="0"/>
                <a:cs typeface="Courier New" pitchFamily="49" charset="0"/>
              </a:rPr>
              <a:t>Who </a:t>
            </a:r>
          </a:p>
          <a:p>
            <a:pPr algn="ctr">
              <a:lnSpc>
                <a:spcPct val="150000"/>
              </a:lnSpc>
            </a:pPr>
            <a:r>
              <a:rPr lang="en-US" sz="5400" b="1" dirty="0">
                <a:solidFill>
                  <a:schemeClr val="tx1"/>
                </a:solidFill>
                <a:latin typeface="Agency FB" panose="020B0503020202020204" pitchFamily="34" charset="0"/>
                <a:cs typeface="Courier New" pitchFamily="49" charset="0"/>
              </a:rPr>
              <a:t>Am I?</a:t>
            </a:r>
          </a:p>
        </p:txBody>
      </p:sp>
    </p:spTree>
    <p:extLst>
      <p:ext uri="{BB962C8B-B14F-4D97-AF65-F5344CB8AC3E}">
        <p14:creationId xmlns:p14="http://schemas.microsoft.com/office/powerpoint/2010/main" val="3683959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melville\Dropbox\Sourcebooks\The Community College Advantage_Pre_Order Website\CommCollAdv_CVR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3855"/>
            <a:ext cx="4572000" cy="6400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qdx.ru/ham/wp-content/uploads/2011/10/amazon_logo_transpar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897720"/>
            <a:ext cx="3657600" cy="10730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s.wikia.com/logopedia/images/9/94/500px-Barnes_and_Noble_logo_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664" y="4038600"/>
            <a:ext cx="3279775" cy="5378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50039" y="1964551"/>
            <a:ext cx="3581400" cy="769441"/>
          </a:xfrm>
          <a:prstGeom prst="rect">
            <a:avLst/>
          </a:prstGeom>
          <a:noFill/>
        </p:spPr>
        <p:txBody>
          <a:bodyPr wrap="square" rtlCol="0">
            <a:spAutoFit/>
          </a:bodyPr>
          <a:lstStyle/>
          <a:p>
            <a:pPr algn="ctr"/>
            <a:r>
              <a:rPr lang="en-US" sz="4400" b="1" i="1" u="sng" dirty="0">
                <a:latin typeface="Agency FB" panose="020B0503020202020204" pitchFamily="34" charset="0"/>
              </a:rPr>
              <a:t>Available at:</a:t>
            </a:r>
          </a:p>
        </p:txBody>
      </p:sp>
    </p:spTree>
    <p:extLst>
      <p:ext uri="{BB962C8B-B14F-4D97-AF65-F5344CB8AC3E}">
        <p14:creationId xmlns:p14="http://schemas.microsoft.com/office/powerpoint/2010/main" val="622416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467" y="0"/>
            <a:ext cx="9180598" cy="6858000"/>
          </a:xfrm>
          <a:prstGeom prst="rect">
            <a:avLst/>
          </a:prstGeom>
        </p:spPr>
      </p:pic>
    </p:spTree>
    <p:extLst>
      <p:ext uri="{BB962C8B-B14F-4D97-AF65-F5344CB8AC3E}">
        <p14:creationId xmlns:p14="http://schemas.microsoft.com/office/powerpoint/2010/main" val="821798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81800"/>
          </a:xfrm>
        </p:spPr>
        <p:txBody>
          <a:bodyPr>
            <a:normAutofit fontScale="92500" lnSpcReduction="20000"/>
          </a:bodyPr>
          <a:lstStyle/>
          <a:p>
            <a:pPr marL="0" indent="0" algn="ctr">
              <a:lnSpc>
                <a:spcPct val="170000"/>
              </a:lnSpc>
              <a:buSzPct val="150000"/>
              <a:buNone/>
            </a:pPr>
            <a:r>
              <a:rPr lang="en-US" sz="4000" b="1" dirty="0">
                <a:latin typeface="Agency FB" panose="020B0503020202020204" pitchFamily="34" charset="0"/>
              </a:rPr>
              <a:t>The Transfer Application Process</a:t>
            </a:r>
          </a:p>
          <a:p>
            <a:pPr>
              <a:lnSpc>
                <a:spcPct val="170000"/>
              </a:lnSpc>
              <a:buSzPct val="150000"/>
              <a:buFont typeface="Wingdings" panose="05000000000000000000" pitchFamily="2" charset="2"/>
              <a:buChar char=""/>
            </a:pPr>
            <a:r>
              <a:rPr lang="en-US" sz="4000" dirty="0">
                <a:latin typeface="Agency FB" panose="020B0503020202020204" pitchFamily="34" charset="0"/>
              </a:rPr>
              <a:t>Apply for Financial Aid</a:t>
            </a:r>
          </a:p>
          <a:p>
            <a:pPr>
              <a:lnSpc>
                <a:spcPct val="170000"/>
              </a:lnSpc>
              <a:buSzPct val="150000"/>
              <a:buFont typeface="Wingdings" panose="05000000000000000000" pitchFamily="2" charset="2"/>
              <a:buChar char=""/>
            </a:pPr>
            <a:r>
              <a:rPr lang="en-US" sz="4000" dirty="0">
                <a:latin typeface="Agency FB" panose="020B0503020202020204" pitchFamily="34" charset="0"/>
              </a:rPr>
              <a:t>Apply for Admission</a:t>
            </a:r>
          </a:p>
          <a:p>
            <a:pPr>
              <a:lnSpc>
                <a:spcPct val="170000"/>
              </a:lnSpc>
              <a:buSzPct val="150000"/>
              <a:buFont typeface="Wingdings" panose="05000000000000000000" pitchFamily="2" charset="2"/>
              <a:buChar char=""/>
            </a:pPr>
            <a:r>
              <a:rPr lang="en-US" sz="4000" dirty="0">
                <a:latin typeface="Agency FB" panose="020B0503020202020204" pitchFamily="34" charset="0"/>
              </a:rPr>
              <a:t>Receive Admissions Decision</a:t>
            </a:r>
          </a:p>
          <a:p>
            <a:pPr>
              <a:lnSpc>
                <a:spcPct val="170000"/>
              </a:lnSpc>
              <a:buSzPct val="150000"/>
              <a:buFont typeface="Wingdings" panose="05000000000000000000" pitchFamily="2" charset="2"/>
              <a:buChar char=""/>
            </a:pPr>
            <a:r>
              <a:rPr lang="en-US" sz="4000" dirty="0">
                <a:latin typeface="Agency FB" panose="020B0503020202020204" pitchFamily="34" charset="0"/>
              </a:rPr>
              <a:t>Receive Financial Aid Offer</a:t>
            </a:r>
          </a:p>
          <a:p>
            <a:pPr>
              <a:lnSpc>
                <a:spcPct val="170000"/>
              </a:lnSpc>
              <a:buSzPct val="150000"/>
              <a:buFont typeface="Wingdings" panose="05000000000000000000" pitchFamily="2" charset="2"/>
              <a:buChar char=""/>
            </a:pPr>
            <a:r>
              <a:rPr lang="en-US" sz="4000" dirty="0">
                <a:latin typeface="Agency FB" panose="020B0503020202020204" pitchFamily="34" charset="0"/>
              </a:rPr>
              <a:t>Accept/Deny the Offer</a:t>
            </a:r>
          </a:p>
          <a:p>
            <a:pPr>
              <a:lnSpc>
                <a:spcPct val="170000"/>
              </a:lnSpc>
              <a:buSzPct val="150000"/>
              <a:buFont typeface="Wingdings" panose="05000000000000000000" pitchFamily="2" charset="2"/>
              <a:buChar char=""/>
            </a:pPr>
            <a:r>
              <a:rPr lang="en-US" sz="4000" dirty="0">
                <a:latin typeface="Agency FB" panose="020B0503020202020204" pitchFamily="34" charset="0"/>
              </a:rPr>
              <a:t>Transfer Credit Evaluation</a:t>
            </a:r>
          </a:p>
        </p:txBody>
      </p:sp>
      <p:pic>
        <p:nvPicPr>
          <p:cNvPr id="2" name="Slide 5 Transfer Proc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24800" y="228600"/>
            <a:ext cx="609600" cy="609600"/>
          </a:xfrm>
          <a:prstGeom prst="rect">
            <a:avLst/>
          </a:prstGeom>
        </p:spPr>
      </p:pic>
    </p:spTree>
    <p:extLst>
      <p:ext uri="{BB962C8B-B14F-4D97-AF65-F5344CB8AC3E}">
        <p14:creationId xmlns:p14="http://schemas.microsoft.com/office/powerpoint/2010/main" val="1229575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TextBox 5"/>
          <p:cNvSpPr txBox="1"/>
          <p:nvPr/>
        </p:nvSpPr>
        <p:spPr>
          <a:xfrm>
            <a:off x="1143000" y="2133600"/>
            <a:ext cx="8839200" cy="3877985"/>
          </a:xfrm>
          <a:prstGeom prst="rect">
            <a:avLst/>
          </a:prstGeom>
          <a:noFill/>
        </p:spPr>
        <p:txBody>
          <a:bodyPr wrap="square" rtlCol="0">
            <a:spAutoFit/>
          </a:bodyPr>
          <a:lstStyle/>
          <a:p>
            <a:r>
              <a:rPr lang="en-US" sz="6000" b="1" dirty="0">
                <a:ln>
                  <a:solidFill>
                    <a:prstClr val="black">
                      <a:alpha val="32000"/>
                    </a:prstClr>
                  </a:solidFill>
                </a:ln>
                <a:solidFill>
                  <a:prstClr val="white"/>
                </a:solidFill>
                <a:latin typeface="Agency FB" panose="020B0503020202020204" pitchFamily="34" charset="0"/>
                <a:cs typeface="Helvetica" pitchFamily="34" charset="0"/>
              </a:rPr>
              <a:t>General </a:t>
            </a:r>
          </a:p>
          <a:p>
            <a:r>
              <a:rPr lang="en-US" sz="6000" b="1" dirty="0">
                <a:ln>
                  <a:solidFill>
                    <a:prstClr val="black">
                      <a:alpha val="32000"/>
                    </a:prstClr>
                  </a:solidFill>
                </a:ln>
                <a:solidFill>
                  <a:prstClr val="white"/>
                </a:solidFill>
                <a:latin typeface="Agency FB" panose="020B0503020202020204" pitchFamily="34" charset="0"/>
                <a:cs typeface="Helvetica" pitchFamily="34" charset="0"/>
              </a:rPr>
              <a:t>Application</a:t>
            </a:r>
          </a:p>
          <a:p>
            <a:r>
              <a:rPr lang="en-US" sz="6000" b="1" dirty="0">
                <a:ln>
                  <a:solidFill>
                    <a:prstClr val="black">
                      <a:alpha val="32000"/>
                    </a:prstClr>
                  </a:solidFill>
                </a:ln>
                <a:solidFill>
                  <a:prstClr val="white"/>
                </a:solidFill>
                <a:latin typeface="Agency FB" panose="020B0503020202020204" pitchFamily="34" charset="0"/>
                <a:cs typeface="Helvetica" pitchFamily="34" charset="0"/>
              </a:rPr>
              <a:t>Tips</a:t>
            </a:r>
          </a:p>
          <a:p>
            <a:endParaRPr lang="en-US" sz="4400" b="1" dirty="0">
              <a:ln>
                <a:solidFill>
                  <a:prstClr val="black">
                    <a:alpha val="32000"/>
                  </a:prstClr>
                </a:solidFill>
              </a:ln>
              <a:solidFill>
                <a:prstClr val="white"/>
              </a:solidFill>
              <a:latin typeface="Helvetica Inserat LT Std" pitchFamily="34" charset="0"/>
              <a:cs typeface="Helvetica" pitchFamily="34" charset="0"/>
            </a:endParaRPr>
          </a:p>
          <a:p>
            <a:pPr marL="742950" indent="-742950">
              <a:spcAft>
                <a:spcPts val="600"/>
              </a:spcAft>
              <a:buFontTx/>
              <a:buAutoNum type="arabicPeriod"/>
            </a:pPr>
            <a:endParaRPr lang="en-US" sz="900" b="1" dirty="0">
              <a:ln>
                <a:solidFill>
                  <a:prstClr val="white">
                    <a:lumMod val="65000"/>
                    <a:alpha val="32000"/>
                  </a:prstClr>
                </a:solidFill>
              </a:ln>
              <a:solidFill>
                <a:prstClr val="white"/>
              </a:solidFill>
              <a:latin typeface="Helvetica Inserat LT Std" pitchFamily="34" charset="0"/>
              <a:cs typeface="Helvetica" pitchFamily="34" charset="0"/>
            </a:endParaRPr>
          </a:p>
          <a:p>
            <a:pPr marL="571500" indent="-571500">
              <a:buFont typeface="Wingdings" pitchFamily="2" charset="2"/>
              <a:buChar char="q"/>
            </a:pPr>
            <a:endParaRPr lang="en-US" sz="800" b="1" dirty="0">
              <a:ln>
                <a:solidFill>
                  <a:prstClr val="white">
                    <a:lumMod val="65000"/>
                    <a:alpha val="32000"/>
                  </a:prstClr>
                </a:solidFill>
              </a:ln>
              <a:solidFill>
                <a:prstClr val="white"/>
              </a:solidFill>
              <a:latin typeface="Helvetica Inserat LT Std" pitchFamily="34" charset="0"/>
              <a:cs typeface="Helvetica" pitchFamily="34" charset="0"/>
            </a:endParaRPr>
          </a:p>
        </p:txBody>
      </p:sp>
    </p:spTree>
    <p:extLst>
      <p:ext uri="{BB962C8B-B14F-4D97-AF65-F5344CB8AC3E}">
        <p14:creationId xmlns:p14="http://schemas.microsoft.com/office/powerpoint/2010/main" val="173199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858000"/>
          </a:xfrm>
        </p:spPr>
        <p:txBody>
          <a:bodyPr>
            <a:normAutofit fontScale="92500" lnSpcReduction="20000"/>
          </a:bodyPr>
          <a:lstStyle/>
          <a:p>
            <a:pPr>
              <a:lnSpc>
                <a:spcPct val="170000"/>
              </a:lnSpc>
              <a:buFont typeface="Wingdings" panose="05000000000000000000" pitchFamily="2" charset="2"/>
              <a:buChar char="q"/>
            </a:pPr>
            <a:r>
              <a:rPr lang="en-US" sz="4000" b="1" dirty="0">
                <a:solidFill>
                  <a:srgbClr val="0070C0"/>
                </a:solidFill>
                <a:latin typeface="Agency FB" panose="020B0503020202020204" pitchFamily="34" charset="0"/>
              </a:rPr>
              <a:t>Gather all syllabi (like, now)</a:t>
            </a:r>
          </a:p>
          <a:p>
            <a:pPr>
              <a:lnSpc>
                <a:spcPct val="170000"/>
              </a:lnSpc>
              <a:buFont typeface="Wingdings" panose="05000000000000000000" pitchFamily="2" charset="2"/>
              <a:buChar char="q"/>
            </a:pPr>
            <a:r>
              <a:rPr lang="en-US" sz="4000" b="1" dirty="0">
                <a:solidFill>
                  <a:srgbClr val="0070C0"/>
                </a:solidFill>
                <a:latin typeface="Agency FB" panose="020B0503020202020204" pitchFamily="34" charset="0"/>
              </a:rPr>
              <a:t>Apply at least 5 schools (yes, 5) </a:t>
            </a:r>
          </a:p>
          <a:p>
            <a:pPr lvl="1">
              <a:lnSpc>
                <a:spcPct val="170000"/>
              </a:lnSpc>
              <a:buFont typeface="Wingdings" panose="05000000000000000000" pitchFamily="2" charset="2"/>
              <a:buChar char="q"/>
            </a:pPr>
            <a:r>
              <a:rPr lang="en-US" b="1" dirty="0">
                <a:latin typeface="Agency FB" panose="020B0503020202020204" pitchFamily="34" charset="0"/>
              </a:rPr>
              <a:t>In-state AND out-of-state</a:t>
            </a:r>
          </a:p>
          <a:p>
            <a:pPr lvl="1">
              <a:lnSpc>
                <a:spcPct val="170000"/>
              </a:lnSpc>
              <a:buFont typeface="Wingdings" panose="05000000000000000000" pitchFamily="2" charset="2"/>
              <a:buChar char="q"/>
            </a:pPr>
            <a:r>
              <a:rPr lang="en-US" b="1" dirty="0">
                <a:latin typeface="Agency FB" panose="020B0503020202020204" pitchFamily="34" charset="0"/>
              </a:rPr>
              <a:t>Private &amp; Public </a:t>
            </a:r>
            <a:endParaRPr lang="en-US" dirty="0">
              <a:latin typeface="Agency FB" panose="020B0503020202020204" pitchFamily="34" charset="0"/>
            </a:endParaRPr>
          </a:p>
          <a:p>
            <a:pPr>
              <a:lnSpc>
                <a:spcPct val="170000"/>
              </a:lnSpc>
              <a:buFont typeface="Wingdings" panose="05000000000000000000" pitchFamily="2" charset="2"/>
              <a:buChar char="q"/>
            </a:pPr>
            <a:r>
              <a:rPr lang="en-US" sz="4000" b="1" dirty="0">
                <a:solidFill>
                  <a:srgbClr val="0070C0"/>
                </a:solidFill>
                <a:latin typeface="Agency FB" panose="020B0503020202020204" pitchFamily="34" charset="0"/>
              </a:rPr>
              <a:t>Apply to the right schools</a:t>
            </a:r>
          </a:p>
          <a:p>
            <a:pPr lvl="1">
              <a:lnSpc>
                <a:spcPct val="170000"/>
              </a:lnSpc>
              <a:buFont typeface="Wingdings" panose="05000000000000000000" pitchFamily="2" charset="2"/>
              <a:buChar char="q"/>
            </a:pPr>
            <a:r>
              <a:rPr lang="en-US" b="1" dirty="0">
                <a:latin typeface="Agency FB" panose="020B0503020202020204" pitchFamily="34" charset="0"/>
              </a:rPr>
              <a:t> Avoid Sticker Shock (It’s not how much the school costs…it’s how much the school costs you!)</a:t>
            </a:r>
          </a:p>
          <a:p>
            <a:pPr lvl="1">
              <a:lnSpc>
                <a:spcPct val="170000"/>
              </a:lnSpc>
              <a:buFont typeface="Wingdings" panose="05000000000000000000" pitchFamily="2" charset="2"/>
              <a:buChar char="q"/>
            </a:pPr>
            <a:r>
              <a:rPr lang="en-US" b="1" dirty="0">
                <a:latin typeface="Agency FB" panose="020B0503020202020204" pitchFamily="34" charset="0"/>
              </a:rPr>
              <a:t> Considerations: Student Body Size, Strength of Program, Transfer Friendliness </a:t>
            </a:r>
          </a:p>
        </p:txBody>
      </p:sp>
      <p:pic>
        <p:nvPicPr>
          <p:cNvPr id="2" name="Slide 7 General Ti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48600" y="381000"/>
            <a:ext cx="609600" cy="609600"/>
          </a:xfrm>
          <a:prstGeom prst="rect">
            <a:avLst/>
          </a:prstGeom>
        </p:spPr>
      </p:pic>
    </p:spTree>
    <p:extLst>
      <p:ext uri="{BB962C8B-B14F-4D97-AF65-F5344CB8AC3E}">
        <p14:creationId xmlns:p14="http://schemas.microsoft.com/office/powerpoint/2010/main" val="3198585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3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476999"/>
          </a:xfrm>
        </p:spPr>
        <p:txBody>
          <a:bodyPr>
            <a:normAutofit fontScale="62500" lnSpcReduction="20000"/>
          </a:bodyPr>
          <a:lstStyle/>
          <a:p>
            <a:pPr>
              <a:lnSpc>
                <a:spcPct val="170000"/>
              </a:lnSpc>
              <a:buFont typeface="Wingdings" panose="05000000000000000000" pitchFamily="2" charset="2"/>
              <a:buChar char="q"/>
            </a:pPr>
            <a:r>
              <a:rPr lang="en-US" sz="4000" b="1" dirty="0">
                <a:solidFill>
                  <a:srgbClr val="0070C0"/>
                </a:solidFill>
                <a:latin typeface="Agency FB" panose="020B0503020202020204" pitchFamily="34" charset="0"/>
              </a:rPr>
              <a:t>Fee Waivers (Ask your counselor!)</a:t>
            </a:r>
          </a:p>
          <a:p>
            <a:pPr lvl="1">
              <a:lnSpc>
                <a:spcPct val="170000"/>
              </a:lnSpc>
              <a:buFont typeface="Wingdings" panose="05000000000000000000" pitchFamily="2" charset="2"/>
              <a:buChar char="q"/>
            </a:pPr>
            <a:r>
              <a:rPr lang="en-US" sz="2600" b="1" dirty="0">
                <a:latin typeface="Agency FB" panose="020B0503020202020204" pitchFamily="34" charset="0"/>
              </a:rPr>
              <a:t>Admissions fees </a:t>
            </a:r>
          </a:p>
          <a:p>
            <a:pPr lvl="2">
              <a:lnSpc>
                <a:spcPct val="170000"/>
              </a:lnSpc>
              <a:buFont typeface="Wingdings" panose="05000000000000000000" pitchFamily="2" charset="2"/>
              <a:buChar char="q"/>
            </a:pPr>
            <a:r>
              <a:rPr lang="en-US" sz="2200" b="1" dirty="0">
                <a:latin typeface="Agency FB" panose="020B0503020202020204" pitchFamily="34" charset="0"/>
              </a:rPr>
              <a:t>Many schools offer free or reduced application fee waivers for low-income students. Each school has a different policy, so do your homework. </a:t>
            </a:r>
          </a:p>
          <a:p>
            <a:pPr lvl="1">
              <a:lnSpc>
                <a:spcPct val="170000"/>
              </a:lnSpc>
              <a:buFont typeface="Wingdings" panose="05000000000000000000" pitchFamily="2" charset="2"/>
              <a:buChar char="q"/>
            </a:pPr>
            <a:r>
              <a:rPr lang="en-US" sz="2600" b="1" dirty="0">
                <a:latin typeface="Agency FB" panose="020B0503020202020204" pitchFamily="34" charset="0"/>
              </a:rPr>
              <a:t>SAT/ACT testing</a:t>
            </a:r>
          </a:p>
          <a:p>
            <a:pPr lvl="2">
              <a:lnSpc>
                <a:spcPct val="170000"/>
              </a:lnSpc>
              <a:buFont typeface="Wingdings" panose="05000000000000000000" pitchFamily="2" charset="2"/>
              <a:buChar char="q"/>
            </a:pPr>
            <a:r>
              <a:rPr lang="en-US" sz="2200" b="1" dirty="0">
                <a:latin typeface="Agency FB" panose="020B0503020202020204" pitchFamily="34" charset="0"/>
              </a:rPr>
              <a:t>The College Board and The ACT offer fee waivers for low-income students who want to take the SAT or ACT. Your community college guidance counselor can help you with this. </a:t>
            </a:r>
          </a:p>
          <a:p>
            <a:pPr>
              <a:lnSpc>
                <a:spcPct val="170000"/>
              </a:lnSpc>
              <a:buFont typeface="Wingdings" panose="05000000000000000000" pitchFamily="2" charset="2"/>
              <a:buChar char="q"/>
            </a:pPr>
            <a:r>
              <a:rPr lang="en-US" sz="4000" b="1" dirty="0">
                <a:solidFill>
                  <a:srgbClr val="0070C0"/>
                </a:solidFill>
                <a:latin typeface="Agency FB" panose="020B0503020202020204" pitchFamily="34" charset="0"/>
              </a:rPr>
              <a:t>SAT/ACT Scores</a:t>
            </a:r>
          </a:p>
          <a:p>
            <a:pPr lvl="1">
              <a:lnSpc>
                <a:spcPct val="170000"/>
              </a:lnSpc>
              <a:buFont typeface="Wingdings" panose="05000000000000000000" pitchFamily="2" charset="2"/>
              <a:buChar char="q"/>
            </a:pPr>
            <a:r>
              <a:rPr lang="en-US" sz="2600" b="1" dirty="0">
                <a:latin typeface="Agency FB" panose="020B0503020202020204" pitchFamily="34" charset="0"/>
              </a:rPr>
              <a:t>May need to retake</a:t>
            </a:r>
          </a:p>
          <a:p>
            <a:pPr lvl="1">
              <a:lnSpc>
                <a:spcPct val="170000"/>
              </a:lnSpc>
              <a:buFont typeface="Wingdings" panose="05000000000000000000" pitchFamily="2" charset="2"/>
              <a:buChar char="q"/>
            </a:pPr>
            <a:r>
              <a:rPr lang="en-US" sz="2600" b="1" dirty="0">
                <a:latin typeface="Agency FB" panose="020B0503020202020204" pitchFamily="34" charset="0"/>
              </a:rPr>
              <a:t>SAT II Subject Tests (Optional but a bonus)</a:t>
            </a:r>
          </a:p>
          <a:p>
            <a:pPr>
              <a:lnSpc>
                <a:spcPct val="170000"/>
              </a:lnSpc>
              <a:buFont typeface="Wingdings" panose="05000000000000000000" pitchFamily="2" charset="2"/>
              <a:buChar char="q"/>
            </a:pPr>
            <a:r>
              <a:rPr lang="en-US" sz="4000" b="1" dirty="0">
                <a:solidFill>
                  <a:srgbClr val="0070C0"/>
                </a:solidFill>
                <a:latin typeface="Agency FB" panose="020B0503020202020204" pitchFamily="34" charset="0"/>
              </a:rPr>
              <a:t>Mid-Semester Report</a:t>
            </a:r>
          </a:p>
          <a:p>
            <a:pPr lvl="1">
              <a:lnSpc>
                <a:spcPct val="170000"/>
              </a:lnSpc>
              <a:buFont typeface="Wingdings" panose="05000000000000000000" pitchFamily="2" charset="2"/>
              <a:buChar char="q"/>
            </a:pPr>
            <a:r>
              <a:rPr lang="en-US" sz="2600" b="1" dirty="0">
                <a:latin typeface="Agency FB" panose="020B0503020202020204" pitchFamily="34" charset="0"/>
              </a:rPr>
              <a:t>Don’t slack off during the final semester! In your final semester of community college, you’ll need your professors to tell your transfer schools what grade you currently have in the class on the mid-semester report.</a:t>
            </a:r>
            <a:endParaRPr lang="en-US" sz="2600" b="1" dirty="0">
              <a:latin typeface="Axure Handwriting" pitchFamily="34" charset="0"/>
            </a:endParaRPr>
          </a:p>
        </p:txBody>
      </p:sp>
      <p:pic>
        <p:nvPicPr>
          <p:cNvPr id="2" name="Slide 8 General Tip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152400"/>
            <a:ext cx="609600" cy="609600"/>
          </a:xfrm>
          <a:prstGeom prst="rect">
            <a:avLst/>
          </a:prstGeom>
        </p:spPr>
      </p:pic>
    </p:spTree>
    <p:extLst>
      <p:ext uri="{BB962C8B-B14F-4D97-AF65-F5344CB8AC3E}">
        <p14:creationId xmlns:p14="http://schemas.microsoft.com/office/powerpoint/2010/main" val="4000235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1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TextBox 5"/>
          <p:cNvSpPr txBox="1"/>
          <p:nvPr/>
        </p:nvSpPr>
        <p:spPr>
          <a:xfrm>
            <a:off x="1143000" y="2438400"/>
            <a:ext cx="8839200" cy="3877985"/>
          </a:xfrm>
          <a:prstGeom prst="rect">
            <a:avLst/>
          </a:prstGeom>
          <a:noFill/>
        </p:spPr>
        <p:txBody>
          <a:bodyPr wrap="square" rtlCol="0">
            <a:spAutoFit/>
          </a:bodyPr>
          <a:lstStyle/>
          <a:p>
            <a:r>
              <a:rPr lang="en-US" sz="6000" b="1" dirty="0">
                <a:ln>
                  <a:solidFill>
                    <a:prstClr val="black">
                      <a:alpha val="32000"/>
                    </a:prstClr>
                  </a:solidFill>
                </a:ln>
                <a:solidFill>
                  <a:prstClr val="white"/>
                </a:solidFill>
                <a:latin typeface="Agency FB" panose="020B0503020202020204" pitchFamily="34" charset="0"/>
                <a:cs typeface="Helvetica" pitchFamily="34" charset="0"/>
              </a:rPr>
              <a:t>The </a:t>
            </a:r>
          </a:p>
          <a:p>
            <a:r>
              <a:rPr lang="en-US" sz="6000" b="1" dirty="0">
                <a:ln>
                  <a:solidFill>
                    <a:prstClr val="black">
                      <a:alpha val="32000"/>
                    </a:prstClr>
                  </a:solidFill>
                </a:ln>
                <a:solidFill>
                  <a:prstClr val="white"/>
                </a:solidFill>
                <a:latin typeface="Agency FB" panose="020B0503020202020204" pitchFamily="34" charset="0"/>
                <a:cs typeface="Helvetica" pitchFamily="34" charset="0"/>
              </a:rPr>
              <a:t>Essay</a:t>
            </a:r>
          </a:p>
          <a:p>
            <a:endParaRPr lang="en-US" sz="6000" b="1" dirty="0">
              <a:ln>
                <a:solidFill>
                  <a:prstClr val="black">
                    <a:alpha val="32000"/>
                  </a:prstClr>
                </a:solidFill>
              </a:ln>
              <a:solidFill>
                <a:prstClr val="white"/>
              </a:solidFill>
              <a:latin typeface="Helvetica Inserat LT Std" pitchFamily="34" charset="0"/>
              <a:cs typeface="Helvetica" pitchFamily="34" charset="0"/>
            </a:endParaRPr>
          </a:p>
          <a:p>
            <a:endParaRPr lang="en-US" sz="4400" b="1" dirty="0">
              <a:ln>
                <a:solidFill>
                  <a:prstClr val="black">
                    <a:alpha val="32000"/>
                  </a:prstClr>
                </a:solidFill>
              </a:ln>
              <a:solidFill>
                <a:prstClr val="white"/>
              </a:solidFill>
              <a:latin typeface="Helvetica Inserat LT Std" pitchFamily="34" charset="0"/>
              <a:cs typeface="Helvetica" pitchFamily="34" charset="0"/>
            </a:endParaRPr>
          </a:p>
          <a:p>
            <a:pPr marL="742950" indent="-742950">
              <a:spcAft>
                <a:spcPts val="600"/>
              </a:spcAft>
              <a:buFontTx/>
              <a:buAutoNum type="arabicPeriod"/>
            </a:pPr>
            <a:endParaRPr lang="en-US" sz="900" b="1" dirty="0">
              <a:ln>
                <a:solidFill>
                  <a:prstClr val="white">
                    <a:lumMod val="65000"/>
                    <a:alpha val="32000"/>
                  </a:prstClr>
                </a:solidFill>
              </a:ln>
              <a:solidFill>
                <a:prstClr val="white"/>
              </a:solidFill>
              <a:latin typeface="Helvetica Inserat LT Std" pitchFamily="34" charset="0"/>
              <a:cs typeface="Helvetica" pitchFamily="34" charset="0"/>
            </a:endParaRPr>
          </a:p>
          <a:p>
            <a:pPr marL="571500" indent="-571500">
              <a:buFont typeface="Wingdings" pitchFamily="2" charset="2"/>
              <a:buChar char="q"/>
            </a:pPr>
            <a:endParaRPr lang="en-US" sz="800" b="1" dirty="0">
              <a:ln>
                <a:solidFill>
                  <a:prstClr val="white">
                    <a:lumMod val="65000"/>
                    <a:alpha val="32000"/>
                  </a:prstClr>
                </a:solidFill>
              </a:ln>
              <a:solidFill>
                <a:prstClr val="white"/>
              </a:solidFill>
              <a:latin typeface="Helvetica Inserat LT Std" pitchFamily="34" charset="0"/>
              <a:cs typeface="Helvetica" pitchFamily="34" charset="0"/>
            </a:endParaRPr>
          </a:p>
        </p:txBody>
      </p:sp>
    </p:spTree>
    <p:extLst>
      <p:ext uri="{BB962C8B-B14F-4D97-AF65-F5344CB8AC3E}">
        <p14:creationId xmlns:p14="http://schemas.microsoft.com/office/powerpoint/2010/main" val="4213947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1199</TotalTime>
  <Words>877</Words>
  <Application>Microsoft Office PowerPoint</Application>
  <PresentationFormat>On-screen Show (4:3)</PresentationFormat>
  <Paragraphs>115</Paragraphs>
  <Slides>19</Slides>
  <Notes>14</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Agency FB</vt:lpstr>
      <vt:lpstr>Arial</vt:lpstr>
      <vt:lpstr>Axure Handwriting</vt:lpstr>
      <vt:lpstr>Calibri</vt:lpstr>
      <vt:lpstr>Courier New</vt:lpstr>
      <vt:lpstr>Helvetica</vt:lpstr>
      <vt:lpstr>Helvetica Inserat LT Std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Tranfse</dc:title>
  <dc:creator>Dmelville</dc:creator>
  <cp:lastModifiedBy>Ellen Goldberg</cp:lastModifiedBy>
  <cp:revision>42</cp:revision>
  <dcterms:created xsi:type="dcterms:W3CDTF">2012-10-01T19:08:50Z</dcterms:created>
  <dcterms:modified xsi:type="dcterms:W3CDTF">2017-07-03T01:18:24Z</dcterms:modified>
</cp:coreProperties>
</file>