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7"/>
  </p:notesMasterIdLst>
  <p:sldIdLst>
    <p:sldId id="256" r:id="rId3"/>
    <p:sldId id="266" r:id="rId4"/>
    <p:sldId id="258" r:id="rId5"/>
    <p:sldId id="268" r:id="rId6"/>
    <p:sldId id="269" r:id="rId7"/>
    <p:sldId id="276" r:id="rId8"/>
    <p:sldId id="271" r:id="rId9"/>
    <p:sldId id="272" r:id="rId10"/>
    <p:sldId id="273" r:id="rId11"/>
    <p:sldId id="278" r:id="rId12"/>
    <p:sldId id="279" r:id="rId13"/>
    <p:sldId id="281" r:id="rId14"/>
    <p:sldId id="282" r:id="rId15"/>
    <p:sldId id="283" r:id="rId16"/>
    <p:sldId id="286" r:id="rId17"/>
    <p:sldId id="285" r:id="rId18"/>
    <p:sldId id="280" r:id="rId19"/>
    <p:sldId id="287" r:id="rId20"/>
    <p:sldId id="288" r:id="rId21"/>
    <p:sldId id="289" r:id="rId22"/>
    <p:sldId id="296" r:id="rId23"/>
    <p:sldId id="290" r:id="rId24"/>
    <p:sldId id="297" r:id="rId25"/>
    <p:sldId id="292" r:id="rId26"/>
  </p:sldIdLst>
  <p:sldSz cx="9144000" cy="5143500" type="screen16x9"/>
  <p:notesSz cx="7315200" cy="96012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87621" autoAdjust="0"/>
  </p:normalViewPr>
  <p:slideViewPr>
    <p:cSldViewPr>
      <p:cViewPr varScale="1">
        <p:scale>
          <a:sx n="86" d="100"/>
          <a:sy n="86" d="100"/>
        </p:scale>
        <p:origin x="918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  <a:extLst/>
          </a:lstStyle>
          <a:p>
            <a:fld id="{A8ADFD5B-A66C-449C-B6E8-FB716D07777D}" type="datetimeFigureOut">
              <a:rPr lang="en-US" smtClean="0"/>
              <a:pPr/>
              <a:t>3/15/2015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45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Key club</a:t>
            </a:r>
          </a:p>
          <a:p>
            <a:r>
              <a:rPr lang="en-US" dirty="0" smtClean="0"/>
              <a:t>Terry </a:t>
            </a:r>
            <a:r>
              <a:rPr lang="en-US" dirty="0" err="1" smtClean="0"/>
              <a:t>jozwik</a:t>
            </a:r>
            <a:r>
              <a:rPr lang="en-US" dirty="0" smtClean="0"/>
              <a:t> </a:t>
            </a:r>
          </a:p>
          <a:p>
            <a:r>
              <a:rPr lang="en-US" dirty="0" smtClean="0"/>
              <a:t>Nurturing a love of service</a:t>
            </a:r>
          </a:p>
          <a:p>
            <a:r>
              <a:rPr lang="en-US" dirty="0" smtClean="0"/>
              <a:t>Believing</a:t>
            </a:r>
            <a:r>
              <a:rPr lang="en-US" baseline="0" dirty="0" smtClean="0"/>
              <a:t> in me and my leadership – that was my first presidency. </a:t>
            </a:r>
          </a:p>
          <a:p>
            <a:r>
              <a:rPr lang="en-US" baseline="0" dirty="0" smtClean="0"/>
              <a:t>Service then became a theme of my life – in college in the Madison aids support network, after college with horizons for youth, today in my career and in my work.  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27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6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Comparative literature</a:t>
            </a:r>
          </a:p>
          <a:p>
            <a:r>
              <a:rPr lang="en-US" dirty="0" smtClean="0"/>
              <a:t>French</a:t>
            </a:r>
          </a:p>
          <a:p>
            <a:r>
              <a:rPr lang="en-US" dirty="0" smtClean="0"/>
              <a:t>Soap opera</a:t>
            </a:r>
          </a:p>
          <a:p>
            <a:r>
              <a:rPr lang="en-US" dirty="0" smtClean="0"/>
              <a:t>Even Korean name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6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Tell</a:t>
            </a:r>
            <a:r>
              <a:rPr lang="en-US" baseline="0" dirty="0" smtClean="0"/>
              <a:t> them the story of making ends  meet during school and needing to pay for your last year.  </a:t>
            </a:r>
          </a:p>
          <a:p>
            <a:r>
              <a:rPr lang="en-US" baseline="0" dirty="0" smtClean="0"/>
              <a:t>Moving your way up and ultimately running the IT division of a 400M firm without being a technologist by trade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71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18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02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68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For</a:t>
            </a:r>
            <a:r>
              <a:rPr lang="en-US" baseline="0" dirty="0" smtClean="0"/>
              <a:t> me. </a:t>
            </a:r>
          </a:p>
          <a:p>
            <a:r>
              <a:rPr lang="en-US" baseline="0" dirty="0" smtClean="0"/>
              <a:t>For our firm. </a:t>
            </a:r>
          </a:p>
          <a:p>
            <a:r>
              <a:rPr lang="en-US" baseline="0" dirty="0" smtClean="0"/>
              <a:t>Acquisition. </a:t>
            </a:r>
          </a:p>
          <a:p>
            <a:r>
              <a:rPr lang="en-US" baseline="0" dirty="0" smtClean="0"/>
              <a:t>My vocation/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06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01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755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9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43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106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1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22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0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40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14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119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10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3/15/2015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3/15/2015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3/15/2015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 or how to achieve your hopes &amp; dreams …</a:t>
            </a:r>
            <a:endParaRPr lang="en-US" dirty="0"/>
          </a:p>
        </p:txBody>
      </p:sp>
      <p:sp>
        <p:nvSpPr>
          <p:cNvPr id="6" name="Rectangle 3"/>
          <p:cNvSpPr>
            <a:spLocks noGrp="1"/>
          </p:cNvSpPr>
          <p:nvPr>
            <p:ph type="title"/>
          </p:nvPr>
        </p:nvSpPr>
        <p:spPr>
          <a:xfrm>
            <a:off x="457200" y="8191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7200" dirty="0" smtClean="0">
                <a:solidFill>
                  <a:schemeClr val="tx1"/>
                </a:solidFill>
                <a:latin typeface="+mn-lt"/>
              </a:rPr>
              <a:t>go spelunk yourself</a:t>
            </a:r>
            <a:endParaRPr lang="en-US" sz="7200" dirty="0" smtClean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 teacher believed in me.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6" b="99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6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9715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Doing service didn’t really feel like work.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0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10879364" y="8734278"/>
            <a:ext cx="3569484" cy="171450"/>
          </a:xfrm>
        </p:spPr>
        <p:txBody>
          <a:bodyPr>
            <a:normAutofit fontScale="25000" lnSpcReduction="20000"/>
          </a:bodyPr>
          <a:lstStyle>
            <a:extLst/>
          </a:lstStyle>
          <a:p>
            <a:r>
              <a:rPr lang="en-US" dirty="0" smtClean="0"/>
              <a:t>I kept trying things on.</a:t>
            </a:r>
            <a:endParaRPr lang="en-US" dirty="0"/>
          </a:p>
        </p:txBody>
      </p:sp>
      <p:pic>
        <p:nvPicPr>
          <p:cNvPr id="8198" name="Picture 6" descr="http://images.clipartof.com/small/1186130-Cartoon-Of-A-Cute-Smiling-Korean-Girl-Wearing-A-Traditional-Costume-Royalty-Free-Vector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1325" y="1962150"/>
            <a:ext cx="1810257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eb.trinity.edu/images/Comparative%20Literature/comparative_lit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1261"/>
            <a:ext cx="7141580" cy="27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assets.theatlantic.com/static/coma/images/issues/201009/soaps-w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59" y="1854806"/>
            <a:ext cx="3626417" cy="18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Grp="1"/>
          </p:cNvSpPr>
          <p:nvPr>
            <p:ph type="title"/>
          </p:nvPr>
        </p:nvSpPr>
        <p:spPr>
          <a:xfrm>
            <a:off x="2362200" y="4552950"/>
            <a:ext cx="7315200" cy="457200"/>
          </a:xfrm>
        </p:spPr>
        <p:txBody>
          <a:bodyPr>
            <a:noAutofit/>
          </a:bodyPr>
          <a:lstStyle>
            <a:extLst/>
          </a:lstStyle>
          <a:p>
            <a:r>
              <a:rPr lang="en-US" sz="2500" cap="none" dirty="0" smtClean="0">
                <a:latin typeface="+mn-lt"/>
              </a:rPr>
              <a:t>I kept trying things on.</a:t>
            </a:r>
            <a:endParaRPr lang="en-US" sz="2500" cap="none" dirty="0">
              <a:latin typeface="+mn-lt"/>
            </a:endParaRPr>
          </a:p>
        </p:txBody>
      </p:sp>
      <p:pic>
        <p:nvPicPr>
          <p:cNvPr id="2056" name="Picture 8" descr="https://scontent-a.xx.fbcdn.net/hphotos-xpf1/v/t1.0-9/r270/1466248_10152051236827905_1651864174_n.jpg?oh=0187cefcffa479bfa4441e0c327664f7&amp;oe=555CD2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54" y="0"/>
            <a:ext cx="6002346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chriswrites.com/wp-content/uploads/French-fla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28" y="590550"/>
            <a:ext cx="3094672" cy="317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30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And life picked a path for me.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58" b="334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09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-76200" y="971550"/>
            <a:ext cx="91440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I had the </a:t>
            </a:r>
            <a:r>
              <a:rPr lang="en-US" altLang="x-none" sz="5400" dirty="0" err="1" smtClean="0">
                <a:solidFill>
                  <a:schemeClr val="tx1"/>
                </a:solidFill>
                <a:latin typeface="+mn-lt"/>
              </a:rPr>
              <a:t>motts</a:t>
            </a:r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 to move from the mailroom to the boardroom.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46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122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191" y="-9525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</a:t>
            </a:r>
            <a:r>
              <a:rPr lang="en-US" sz="4000" dirty="0" smtClean="0"/>
              <a:t>ow </a:t>
            </a:r>
            <a:r>
              <a:rPr lang="en-US" sz="4000" dirty="0" err="1" smtClean="0"/>
              <a:t>lemme</a:t>
            </a:r>
            <a:r>
              <a:rPr lang="en-US" sz="4000" dirty="0" smtClean="0"/>
              <a:t> explain the “kind of”.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95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4381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I am in recovery.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2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9/11 happened &amp; the whole world changed.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6" b="161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9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9715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It’s never too late to find your vocation.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6191" y="-4113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</a:t>
            </a:r>
            <a:r>
              <a:rPr lang="en-US" sz="4000" dirty="0" smtClean="0"/>
              <a:t>heck it out.</a:t>
            </a:r>
            <a:endParaRPr lang="en-US" sz="4000" dirty="0"/>
          </a:p>
        </p:txBody>
      </p:sp>
      <p:pic>
        <p:nvPicPr>
          <p:cNvPr id="4" name="Picture 3" descr="C:\Users\mkim\AppData\Local\Microsoft\Windows\Temporary Internet Files\Content.IE5\P7IY3I9G\20130912-_EDP3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6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8998" y="0"/>
            <a:ext cx="7615002" cy="342900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1162050"/>
            <a:ext cx="9615055" cy="1244188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76200" y="4275207"/>
            <a:ext cx="93726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w</a:t>
            </a:r>
            <a:r>
              <a:rPr lang="en-US" sz="4000" dirty="0" smtClean="0"/>
              <a:t>hat does spelunking actually mean?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40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304800" y="971550"/>
            <a:ext cx="84201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So you see, sometimes you have to go through to get to.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-95250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And once you get there, don’t relax.</a:t>
            </a:r>
            <a:endParaRPr lang="en-US" sz="4000" dirty="0"/>
          </a:p>
        </p:txBody>
      </p:sp>
      <p:pic>
        <p:nvPicPr>
          <p:cNvPr id="3074" name="Picture 2" descr="https://fbcdn-sphotos-d-a.akamaihd.net/hphotos-ak-xpf1/v/t1.0-9/553244_10150807715717905_1931586661_n.jpg?oh=d5b35efafca545526addbe0482ae26cb&amp;oe=5555C66E&amp;__gda__=1432307507_330b017cdf7e138e2ec1ef767605f6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98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1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19621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l"/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Know where you came from.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Listen to your body.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Try things on.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Do everything full-assed.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Turn your baggage upside down.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Don’t relax.</a:t>
            </a:r>
            <a:br>
              <a:rPr lang="en-US" altLang="x-none" sz="36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600" dirty="0" smtClean="0">
                <a:solidFill>
                  <a:schemeClr val="tx1"/>
                </a:solidFill>
                <a:latin typeface="+mn-lt"/>
              </a:rPr>
              <a:t>And do you.</a:t>
            </a:r>
            <a:endParaRPr lang="en-US" sz="3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Key Lessons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29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fbcdn-sphotos-f-a.akamaihd.net/hphotos-ak-xfa1/v/t1.0-9/179378_10150137187842905_2054189_n.jpg?oh=42f893db38c91278d7110273e74a512a&amp;oe=5592515E&amp;__gda__=1431521760_607f91f70f9e124e13d32cc3582948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" y="-2218618"/>
            <a:ext cx="9133840" cy="1217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-95250"/>
            <a:ext cx="92202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Live a story worth etching in stone.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541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Tell me what you discover along the way.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38350"/>
            <a:ext cx="7620000" cy="3268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@</a:t>
            </a:r>
            <a:r>
              <a:rPr lang="en-US" sz="4800" dirty="0" err="1" smtClean="0"/>
              <a:t>maria_kim</a:t>
            </a:r>
            <a:endParaRPr lang="en-US" sz="4800" dirty="0" smtClean="0"/>
          </a:p>
          <a:p>
            <a:pPr marL="0" indent="0" algn="ctr">
              <a:buNone/>
            </a:pPr>
            <a:r>
              <a:rPr lang="en-US" sz="4800" dirty="0" smtClean="0"/>
              <a:t>mkim@thecaraprogram.org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669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The real me?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43100"/>
            <a:ext cx="2286000" cy="3200400"/>
          </a:xfrm>
        </p:spPr>
      </p:pic>
      <p:pic>
        <p:nvPicPr>
          <p:cNvPr id="1026" name="Picture 2" descr="http://thspublications.com/wp-content/uploads/2013/10/scaredy-cat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52650"/>
            <a:ext cx="31750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135255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</a:t>
            </a:r>
            <a:r>
              <a:rPr lang="en-US" sz="2800" dirty="0" smtClean="0"/>
              <a:t>ot so much this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135255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but more this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361950"/>
            <a:ext cx="8077200" cy="3790950"/>
          </a:xfrm>
        </p:spPr>
        <p:txBody>
          <a:bodyPr>
            <a:noAutofit/>
          </a:bodyPr>
          <a:lstStyle>
            <a:extLst/>
          </a:lstStyle>
          <a:p>
            <a:pPr marL="274320" lvl="1"/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Maria is a </a:t>
            </a:r>
            <a:r>
              <a:rPr lang="en-US" altLang="x-none" sz="3200" dirty="0" err="1" smtClean="0">
                <a:solidFill>
                  <a:schemeClr val="tx1"/>
                </a:solidFill>
                <a:latin typeface="+mn-lt"/>
              </a:rPr>
              <a:t>scaredy</a:t>
            </a:r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 cat – scared of left turns, epic vulnerability and speaking in front of you.</a:t>
            </a:r>
            <a:br>
              <a:rPr lang="en-US" altLang="x-none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  </a:t>
            </a:r>
            <a:br>
              <a:rPr lang="en-US" altLang="x-none" sz="3200" dirty="0" smtClean="0">
                <a:solidFill>
                  <a:schemeClr val="tx1"/>
                </a:solidFill>
                <a:latin typeface="+mn-lt"/>
              </a:rPr>
            </a:br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She does it anyway, as kind of a </a:t>
            </a:r>
            <a:r>
              <a:rPr lang="en-US" altLang="x-none" sz="3200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sick</a:t>
            </a:r>
            <a:r>
              <a:rPr lang="en-US" altLang="x-non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and </a:t>
            </a:r>
            <a:r>
              <a:rPr lang="en-US" altLang="x-none" sz="3200" dirty="0" smtClean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twisted</a:t>
            </a:r>
            <a:r>
              <a:rPr lang="en-US" altLang="x-none" sz="3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x-none" sz="3200" dirty="0" smtClean="0">
                <a:solidFill>
                  <a:schemeClr val="tx1"/>
                </a:solidFill>
                <a:latin typeface="+mn-lt"/>
              </a:rPr>
              <a:t>form of exercise, because she believes the active and iterative breakthrough of fear makes people irrevocably attractive and makes moments celebrations.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r>
              <a:rPr lang="en-US" dirty="0" smtClean="0"/>
              <a:t>My real bio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8191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8000" dirty="0" smtClean="0">
                <a:solidFill>
                  <a:schemeClr val="tx1"/>
                </a:solidFill>
                <a:latin typeface="+mn-lt"/>
              </a:rPr>
              <a:t>So let’s dig in.</a:t>
            </a:r>
            <a:endParaRPr lang="en-US" sz="80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"/>
            <a:ext cx="9144000" cy="1224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6191" y="-9525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</a:t>
            </a:r>
            <a:r>
              <a:rPr lang="en-US" sz="4000" dirty="0" smtClean="0"/>
              <a:t>his is my mom &amp; dad (kind of).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978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152400" y="819150"/>
            <a:ext cx="86106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I am the product of a caregiver &amp; an entrepreneur.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2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en-US" dirty="0" smtClean="0"/>
              <a:t>I went to catholic grade school &amp; peed my pants.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b="159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74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457200" y="895350"/>
            <a:ext cx="8077200" cy="2286000"/>
          </a:xfrm>
        </p:spPr>
        <p:txBody>
          <a:bodyPr>
            <a:noAutofit/>
          </a:bodyPr>
          <a:lstStyle>
            <a:extLst/>
          </a:lstStyle>
          <a:p>
            <a:pPr marL="274320" lvl="1" algn="ctr"/>
            <a:r>
              <a:rPr lang="en-US" altLang="x-none" sz="5400" dirty="0" smtClean="0">
                <a:solidFill>
                  <a:schemeClr val="tx1"/>
                </a:solidFill>
                <a:latin typeface="+mn-lt"/>
              </a:rPr>
              <a:t>I like some form of structure in my days.</a:t>
            </a:r>
            <a:endParaRPr lang="en-US" sz="54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0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</Template>
  <TotalTime>0</TotalTime>
  <Words>371</Words>
  <Application>Microsoft Office PowerPoint</Application>
  <PresentationFormat>On-screen Show (16:9)</PresentationFormat>
  <Paragraphs>71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Century Schoolbook</vt:lpstr>
      <vt:lpstr>MV Boli</vt:lpstr>
      <vt:lpstr>Tw Cen MT</vt:lpstr>
      <vt:lpstr>Wingdings</vt:lpstr>
      <vt:lpstr>Wingdings 2</vt:lpstr>
      <vt:lpstr>WidescreenPresentation16x9</vt:lpstr>
      <vt:lpstr>go spelunk yourself</vt:lpstr>
      <vt:lpstr>PowerPoint Presentation</vt:lpstr>
      <vt:lpstr>The real me? </vt:lpstr>
      <vt:lpstr>Maria is a scaredy cat – scared of left turns, epic vulnerability and speaking in front of you.    She does it anyway, as kind of a sick and twisted form of exercise, because she believes the active and iterative breakthrough of fear makes people irrevocably attractive and makes moments celebrations.</vt:lpstr>
      <vt:lpstr>So let’s dig in.</vt:lpstr>
      <vt:lpstr>PowerPoint Presentation</vt:lpstr>
      <vt:lpstr>I am the product of a caregiver &amp; an entrepreneur.</vt:lpstr>
      <vt:lpstr>I went to catholic grade school &amp; peed my pants. </vt:lpstr>
      <vt:lpstr>I like some form of structure in my days.</vt:lpstr>
      <vt:lpstr>A teacher believed in me.</vt:lpstr>
      <vt:lpstr>Doing service didn’t really feel like work.</vt:lpstr>
      <vt:lpstr>I kept trying things on.</vt:lpstr>
      <vt:lpstr>And life picked a path for me.</vt:lpstr>
      <vt:lpstr>I had the motts to move from the mailroom to the boardroom.</vt:lpstr>
      <vt:lpstr>PowerPoint Presentation</vt:lpstr>
      <vt:lpstr>I am in recovery.</vt:lpstr>
      <vt:lpstr>9/11 happened &amp; the whole world changed.</vt:lpstr>
      <vt:lpstr>It’s never too late to find your vocation.</vt:lpstr>
      <vt:lpstr>PowerPoint Presentation</vt:lpstr>
      <vt:lpstr>So you see, sometimes you have to go through to get to.</vt:lpstr>
      <vt:lpstr>PowerPoint Presentation</vt:lpstr>
      <vt:lpstr>Know where you came from. Listen to your body. Try things on. Do everything full-assed. Turn your baggage upside down. Don’t relax. And do you.</vt:lpstr>
      <vt:lpstr>PowerPoint Presentation</vt:lpstr>
      <vt:lpstr>Tell me what you discover along the way.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2015-02-12T02:38:38Z</dcterms:created>
  <dcterms:modified xsi:type="dcterms:W3CDTF">2015-03-16T02:32:56Z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