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9AA1392-F91F-4357-9AB6-4FC11146E278}"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BB6138FC-781A-4023-B045-2F84734B87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A1392-F91F-4357-9AB6-4FC11146E278}"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38FC-781A-4023-B045-2F84734B87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A1392-F91F-4357-9AB6-4FC11146E278}"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38FC-781A-4023-B045-2F84734B87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9AA1392-F91F-4357-9AB6-4FC11146E278}"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38FC-781A-4023-B045-2F84734B87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9AA1392-F91F-4357-9AB6-4FC11146E278}"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38FC-781A-4023-B045-2F84734B87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AA1392-F91F-4357-9AB6-4FC11146E278}"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138FC-781A-4023-B045-2F84734B8765}"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29AA1392-F91F-4357-9AB6-4FC11146E278}" type="datetimeFigureOut">
              <a:rPr lang="en-US" smtClean="0"/>
              <a:t>3/8/2014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138FC-781A-4023-B045-2F84734B8765}"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29AA1392-F91F-4357-9AB6-4FC11146E278}" type="datetimeFigureOut">
              <a:rPr lang="en-US" smtClean="0"/>
              <a:t>3/8/2014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138FC-781A-4023-B045-2F84734B87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9AA1392-F91F-4357-9AB6-4FC11146E278}" type="datetimeFigureOut">
              <a:rPr lang="en-US" smtClean="0"/>
              <a:t>3/8/2014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138FC-781A-4023-B045-2F84734B87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AA1392-F91F-4357-9AB6-4FC11146E278}"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138FC-781A-4023-B045-2F84734B8765}"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AA1392-F91F-4357-9AB6-4FC11146E278}"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138FC-781A-4023-B045-2F84734B8765}"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29AA1392-F91F-4357-9AB6-4FC11146E278}" type="datetimeFigureOut">
              <a:rPr lang="en-US" smtClean="0"/>
              <a:t>3/8/2014</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B6138FC-781A-4023-B045-2F84734B87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lmoreno2@iit.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it.edu/undergrad-admission/apply/transfer.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sac.org/students/during-college/applying-for-financial-aid/dependency-status.html" TargetMode="External"/><Relationship Id="rId2" Type="http://schemas.openxmlformats.org/officeDocument/2006/relationships/hyperlink" Target="http://www.isac.org/students/during-college/applying-for-financial-aid/illinois-residency-requirements.html" TargetMode="External"/><Relationship Id="rId1" Type="http://schemas.openxmlformats.org/officeDocument/2006/relationships/slideLayout" Target="../slideLayouts/slideLayout2.xml"/><Relationship Id="rId5" Type="http://schemas.openxmlformats.org/officeDocument/2006/relationships/hyperlink" Target="http://www.isac.org/" TargetMode="External"/><Relationship Id="rId4" Type="http://schemas.openxmlformats.org/officeDocument/2006/relationships/hyperlink" Target="http://www.isac.org/students/during-college/applying-for-financial-aid/free-application-for-federal-student-aid-fafsa.ht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fafsa.ed.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tudentaid.ed.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800" dirty="0" smtClean="0"/>
              <a:t>How to fund your dream school</a:t>
            </a:r>
            <a:endParaRPr lang="en-US" sz="2800"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522673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aid loans</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2400" b="1" dirty="0"/>
              <a:t>Investment in Yourself</a:t>
            </a:r>
          </a:p>
          <a:p>
            <a:pPr marL="0" indent="0" algn="ctr">
              <a:buNone/>
            </a:pPr>
            <a:r>
              <a:rPr lang="en-US" sz="2400" b="1" dirty="0"/>
              <a:t>www.studentaid.ed.gov</a:t>
            </a:r>
          </a:p>
          <a:p>
            <a:pPr marL="0" indent="0" algn="ctr">
              <a:buNone/>
            </a:pPr>
            <a:endParaRPr lang="en-US" b="1" dirty="0"/>
          </a:p>
          <a:p>
            <a:r>
              <a:rPr lang="en-US" b="1" dirty="0"/>
              <a:t>Perkins Loan- 5% interest rate</a:t>
            </a:r>
          </a:p>
          <a:p>
            <a:r>
              <a:rPr lang="en-US" b="1" dirty="0"/>
              <a:t>Direct Stafford Subsidized </a:t>
            </a:r>
            <a:r>
              <a:rPr lang="en-US" b="1" dirty="0" smtClean="0"/>
              <a:t>Loan-3.86% </a:t>
            </a:r>
            <a:r>
              <a:rPr lang="en-US" b="1" dirty="0"/>
              <a:t>interest rate </a:t>
            </a:r>
            <a:r>
              <a:rPr lang="en-US" b="1" dirty="0" smtClean="0"/>
              <a:t> </a:t>
            </a:r>
            <a:endParaRPr lang="en-US" b="1" dirty="0"/>
          </a:p>
          <a:p>
            <a:r>
              <a:rPr lang="en-US" b="1" dirty="0"/>
              <a:t>Direct Stafford Unsubsidized </a:t>
            </a:r>
            <a:r>
              <a:rPr lang="en-US" b="1" dirty="0" smtClean="0"/>
              <a:t>Loan-3.86% </a:t>
            </a:r>
            <a:r>
              <a:rPr lang="en-US" b="1" dirty="0"/>
              <a:t>interest </a:t>
            </a:r>
            <a:r>
              <a:rPr lang="en-US" b="1" dirty="0" smtClean="0"/>
              <a:t>rate  </a:t>
            </a:r>
            <a:endParaRPr lang="en-US" b="1" dirty="0"/>
          </a:p>
          <a:p>
            <a:r>
              <a:rPr lang="en-US" b="1" dirty="0"/>
              <a:t>Direct Parent Plus </a:t>
            </a:r>
            <a:r>
              <a:rPr lang="en-US" b="1" dirty="0" smtClean="0"/>
              <a:t>Loan-6.41% </a:t>
            </a:r>
            <a:r>
              <a:rPr lang="en-US" b="1" dirty="0"/>
              <a:t>interest rate</a:t>
            </a:r>
          </a:p>
          <a:p>
            <a:endParaRPr lang="en-US" sz="1200" dirty="0"/>
          </a:p>
          <a:p>
            <a:pPr marL="0" indent="0">
              <a:buNone/>
            </a:pPr>
            <a:r>
              <a:rPr lang="en-US" dirty="0"/>
              <a:t>If Parent Loan denied student may receive unsubsidized loan increase.</a:t>
            </a:r>
          </a:p>
          <a:p>
            <a:pPr marL="0" indent="0">
              <a:buNone/>
            </a:pPr>
            <a:endParaRPr lang="en-US" dirty="0"/>
          </a:p>
          <a:p>
            <a:pPr marL="0" indent="0">
              <a:buNone/>
            </a:pPr>
            <a:r>
              <a:rPr lang="en-US" dirty="0"/>
              <a:t>Stafford Subsidized and Unsubsidized Loans are divided into two semesters.  Some students transfer into four year institutions during the spring semester. Therefore, if the fall portion was not utilized, the student should accept the full Subsidized Loan first. </a:t>
            </a:r>
          </a:p>
          <a:p>
            <a:endParaRPr lang="en-US" dirty="0"/>
          </a:p>
        </p:txBody>
      </p:sp>
    </p:spTree>
    <p:extLst>
      <p:ext uri="{BB962C8B-B14F-4D97-AF65-F5344CB8AC3E}">
        <p14:creationId xmlns:p14="http://schemas.microsoft.com/office/powerpoint/2010/main" val="3902551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Outside scholarships</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371600"/>
            <a:ext cx="6477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0143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Appeal Process</a:t>
            </a:r>
            <a:endParaRPr lang="en-US" dirty="0"/>
          </a:p>
        </p:txBody>
      </p:sp>
      <p:sp>
        <p:nvSpPr>
          <p:cNvPr id="3" name="Content Placeholder 2"/>
          <p:cNvSpPr>
            <a:spLocks noGrp="1"/>
          </p:cNvSpPr>
          <p:nvPr>
            <p:ph idx="1"/>
          </p:nvPr>
        </p:nvSpPr>
        <p:spPr/>
        <p:txBody>
          <a:bodyPr/>
          <a:lstStyle/>
          <a:p>
            <a:pPr marL="0" indent="0">
              <a:buNone/>
            </a:pPr>
            <a:r>
              <a:rPr lang="en-US" b="1" dirty="0"/>
              <a:t>This process is utilized to advice the Office of Financial Aid of a Special Circumstance. Such as things that are not reflected in the FAFSA or things that have changed since the FAFSA was completed.</a:t>
            </a:r>
          </a:p>
          <a:p>
            <a:r>
              <a:rPr lang="en-US" dirty="0"/>
              <a:t>Loss of Employment</a:t>
            </a:r>
          </a:p>
          <a:p>
            <a:r>
              <a:rPr lang="en-US" dirty="0"/>
              <a:t>Reduced Pay</a:t>
            </a:r>
          </a:p>
          <a:p>
            <a:r>
              <a:rPr lang="en-US" dirty="0"/>
              <a:t>High Medical/Dental Bills</a:t>
            </a:r>
          </a:p>
          <a:p>
            <a:r>
              <a:rPr lang="en-US" dirty="0"/>
              <a:t>Dependency Override for Recently Married or Unaccompanied Homeless Youth</a:t>
            </a:r>
          </a:p>
          <a:p>
            <a:endParaRPr lang="en-US" dirty="0"/>
          </a:p>
        </p:txBody>
      </p:sp>
    </p:spTree>
    <p:extLst>
      <p:ext uri="{BB962C8B-B14F-4D97-AF65-F5344CB8AC3E}">
        <p14:creationId xmlns:p14="http://schemas.microsoft.com/office/powerpoint/2010/main" val="3476999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Students unable to Complete FAFSA</a:t>
            </a:r>
            <a:br>
              <a:rPr lang="en-US" dirty="0"/>
            </a:br>
            <a:r>
              <a:rPr lang="en-US" dirty="0"/>
              <a:t>can go to college</a:t>
            </a:r>
          </a:p>
        </p:txBody>
      </p:sp>
      <p:sp>
        <p:nvSpPr>
          <p:cNvPr id="3" name="Content Placeholder 2"/>
          <p:cNvSpPr>
            <a:spLocks noGrp="1"/>
          </p:cNvSpPr>
          <p:nvPr>
            <p:ph idx="1"/>
          </p:nvPr>
        </p:nvSpPr>
        <p:spPr/>
        <p:txBody>
          <a:bodyPr/>
          <a:lstStyle/>
          <a:p>
            <a:pPr marL="0" indent="0">
              <a:buNone/>
            </a:pPr>
            <a:r>
              <a:rPr lang="en-US" b="1" dirty="0"/>
              <a:t>Institutions may offer the following:</a:t>
            </a:r>
          </a:p>
          <a:p>
            <a:r>
              <a:rPr lang="en-US" dirty="0"/>
              <a:t>Merit Scholarships</a:t>
            </a:r>
          </a:p>
          <a:p>
            <a:r>
              <a:rPr lang="en-US" dirty="0"/>
              <a:t>Need-Based Institutional Aid (scholarships/grants)</a:t>
            </a:r>
          </a:p>
          <a:p>
            <a:r>
              <a:rPr lang="en-US" dirty="0"/>
              <a:t>Appeal Process</a:t>
            </a:r>
          </a:p>
          <a:p>
            <a:r>
              <a:rPr lang="en-US" dirty="0"/>
              <a:t>Outside Scholarships</a:t>
            </a:r>
          </a:p>
          <a:p>
            <a:r>
              <a:rPr lang="en-US" dirty="0"/>
              <a:t>Private loans with U.S. Citizen or U.S. Permanent Resident co-signers </a:t>
            </a:r>
          </a:p>
          <a:p>
            <a:endParaRPr lang="en-US" dirty="0"/>
          </a:p>
        </p:txBody>
      </p:sp>
    </p:spTree>
    <p:extLst>
      <p:ext uri="{BB962C8B-B14F-4D97-AF65-F5344CB8AC3E}">
        <p14:creationId xmlns:p14="http://schemas.microsoft.com/office/powerpoint/2010/main" val="1621680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presenter</a:t>
            </a:r>
            <a:endParaRPr lang="en-US" dirty="0"/>
          </a:p>
        </p:txBody>
      </p:sp>
      <p:sp>
        <p:nvSpPr>
          <p:cNvPr id="3" name="Content Placeholder 2"/>
          <p:cNvSpPr>
            <a:spLocks noGrp="1"/>
          </p:cNvSpPr>
          <p:nvPr>
            <p:ph idx="1"/>
          </p:nvPr>
        </p:nvSpPr>
        <p:spPr/>
        <p:txBody>
          <a:bodyPr/>
          <a:lstStyle/>
          <a:p>
            <a:pPr marL="0" indent="0" algn="ctr">
              <a:buNone/>
            </a:pPr>
            <a:r>
              <a:rPr lang="en-US" sz="3200" dirty="0"/>
              <a:t>Leticia Moreno</a:t>
            </a:r>
          </a:p>
          <a:p>
            <a:pPr marL="0" indent="0" algn="ctr">
              <a:buNone/>
            </a:pPr>
            <a:r>
              <a:rPr lang="en-US" sz="3200" dirty="0"/>
              <a:t>Enrollment Specialist /Financial Aid Counselor</a:t>
            </a:r>
          </a:p>
          <a:p>
            <a:pPr marL="0" indent="0" algn="ctr">
              <a:buNone/>
            </a:pPr>
            <a:r>
              <a:rPr lang="en-US" sz="3200" dirty="0"/>
              <a:t>Illinois Institute of Technology</a:t>
            </a:r>
          </a:p>
          <a:p>
            <a:pPr marL="0" indent="0" algn="ctr">
              <a:buNone/>
            </a:pPr>
            <a:r>
              <a:rPr lang="en-US" sz="3200" dirty="0"/>
              <a:t>312-567-3422</a:t>
            </a:r>
          </a:p>
          <a:p>
            <a:pPr marL="0" indent="0" algn="ctr">
              <a:buNone/>
            </a:pPr>
            <a:r>
              <a:rPr lang="en-US" sz="3200" dirty="0">
                <a:hlinkClick r:id="rId2"/>
              </a:rPr>
              <a:t>lmoreno2@iit.edu</a:t>
            </a:r>
            <a:endParaRPr lang="en-US" sz="3200" dirty="0"/>
          </a:p>
          <a:p>
            <a:endParaRPr lang="en-US" dirty="0"/>
          </a:p>
        </p:txBody>
      </p:sp>
    </p:spTree>
    <p:extLst>
      <p:ext uri="{BB962C8B-B14F-4D97-AF65-F5344CB8AC3E}">
        <p14:creationId xmlns:p14="http://schemas.microsoft.com/office/powerpoint/2010/main" val="3045465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Perform  at  the highest level</a:t>
            </a:r>
            <a:endParaRPr lang="en-US" dirty="0"/>
          </a:p>
        </p:txBody>
      </p:sp>
      <p:sp>
        <p:nvSpPr>
          <p:cNvPr id="3" name="Content Placeholder 2"/>
          <p:cNvSpPr>
            <a:spLocks noGrp="1"/>
          </p:cNvSpPr>
          <p:nvPr>
            <p:ph idx="1"/>
          </p:nvPr>
        </p:nvSpPr>
        <p:spPr>
          <a:xfrm>
            <a:off x="685800" y="1600200"/>
            <a:ext cx="7772400" cy="4800599"/>
          </a:xfrm>
        </p:spPr>
        <p:txBody>
          <a:bodyPr>
            <a:normAutofit/>
          </a:bodyPr>
          <a:lstStyle/>
          <a:p>
            <a:pPr marL="0" indent="0">
              <a:buNone/>
            </a:pPr>
            <a:r>
              <a:rPr lang="en-US" b="1" dirty="0"/>
              <a:t>Transfer Student Merit Scholarships- </a:t>
            </a:r>
            <a:r>
              <a:rPr lang="en-US" dirty="0"/>
              <a:t>Ask admission office of four year institution. </a:t>
            </a:r>
          </a:p>
          <a:p>
            <a:pPr marL="0" indent="0">
              <a:buNone/>
            </a:pPr>
            <a:r>
              <a:rPr lang="en-US" dirty="0"/>
              <a:t>         </a:t>
            </a:r>
            <a:r>
              <a:rPr lang="en-US" b="1" dirty="0"/>
              <a:t>Phi Theta Kappa Honor Society (3.5GPA)</a:t>
            </a:r>
          </a:p>
          <a:p>
            <a:pPr marL="0" indent="0">
              <a:buNone/>
            </a:pPr>
            <a:r>
              <a:rPr lang="en-US" dirty="0"/>
              <a:t>                IIT-$5000 PTK Scholarship </a:t>
            </a:r>
          </a:p>
          <a:p>
            <a:pPr marL="0" indent="0">
              <a:buNone/>
            </a:pPr>
            <a:r>
              <a:rPr lang="en-US" dirty="0"/>
              <a:t>                UIC-One semester tuition waiver</a:t>
            </a:r>
          </a:p>
          <a:p>
            <a:pPr marL="0" indent="0">
              <a:buNone/>
            </a:pPr>
            <a:r>
              <a:rPr lang="en-US" dirty="0"/>
              <a:t>                DePaul University-up to $3000</a:t>
            </a:r>
          </a:p>
          <a:p>
            <a:pPr marL="0" indent="0">
              <a:buNone/>
            </a:pPr>
            <a:r>
              <a:rPr lang="en-US" dirty="0"/>
              <a:t>            </a:t>
            </a:r>
            <a:r>
              <a:rPr lang="en-US" b="1" dirty="0"/>
              <a:t>Institutional Scholarships</a:t>
            </a:r>
          </a:p>
          <a:p>
            <a:pPr marL="0" indent="0">
              <a:buNone/>
            </a:pPr>
            <a:r>
              <a:rPr lang="en-US" dirty="0"/>
              <a:t>                IIT-Presidential Scholarship-$23,500 &amp;$5,000 Housing (3.5 GPA)</a:t>
            </a:r>
          </a:p>
          <a:p>
            <a:pPr marL="0" indent="0">
              <a:buNone/>
            </a:pPr>
            <a:r>
              <a:rPr lang="en-US" dirty="0"/>
              <a:t>                UIC-Transfer Merit Tuition Awards (3.25 GPA)</a:t>
            </a:r>
          </a:p>
          <a:p>
            <a:pPr marL="0" indent="0">
              <a:buNone/>
            </a:pPr>
            <a:r>
              <a:rPr lang="en-US" dirty="0"/>
              <a:t>                DePaul-Transfer Scholarships- (3.5 GPA</a:t>
            </a:r>
            <a:r>
              <a:rPr lang="en-US" dirty="0" smtClean="0"/>
              <a:t>)</a:t>
            </a:r>
          </a:p>
          <a:p>
            <a:pPr marL="0" indent="0">
              <a:buNone/>
            </a:pPr>
            <a:r>
              <a:rPr lang="en-US" dirty="0"/>
              <a:t>	</a:t>
            </a:r>
            <a:r>
              <a:rPr lang="en-US" dirty="0" smtClean="0"/>
              <a:t>   Loyola University Transfer  Scholarships (3.0 GPA)</a:t>
            </a:r>
          </a:p>
          <a:p>
            <a:pPr marL="0" indent="0">
              <a:buNone/>
            </a:pPr>
            <a:endParaRPr lang="en-US" dirty="0"/>
          </a:p>
          <a:p>
            <a:endParaRPr lang="en-US" dirty="0"/>
          </a:p>
        </p:txBody>
      </p:sp>
    </p:spTree>
    <p:extLst>
      <p:ext uri="{BB962C8B-B14F-4D97-AF65-F5344CB8AC3E}">
        <p14:creationId xmlns:p14="http://schemas.microsoft.com/office/powerpoint/2010/main" val="1862033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IIT Presidential Scholarship</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800" b="1" dirty="0"/>
              <a:t> IIT-Presidential Scholarship-$</a:t>
            </a:r>
            <a:r>
              <a:rPr lang="en-US" sz="2800" b="1" dirty="0" smtClean="0"/>
              <a:t>25,000 &amp; $</a:t>
            </a:r>
            <a:r>
              <a:rPr lang="en-US" sz="2800" b="1" dirty="0"/>
              <a:t>5,000 Housing (3.5 GPA)</a:t>
            </a:r>
          </a:p>
          <a:p>
            <a:pPr marL="0" indent="0">
              <a:buNone/>
            </a:pPr>
            <a:endParaRPr lang="en-US" sz="2400" b="1" dirty="0"/>
          </a:p>
          <a:p>
            <a:pPr marL="0" indent="0">
              <a:buNone/>
            </a:pPr>
            <a:r>
              <a:rPr lang="en-US" sz="2400" b="1" dirty="0"/>
              <a:t>   HOW TO APPLY</a:t>
            </a:r>
          </a:p>
          <a:p>
            <a:endParaRPr lang="en-US" sz="1800" dirty="0"/>
          </a:p>
          <a:p>
            <a:r>
              <a:rPr lang="en-US" dirty="0"/>
              <a:t>Complete an </a:t>
            </a:r>
            <a:r>
              <a:rPr lang="en-US" dirty="0">
                <a:hlinkClick r:id="rId2" action="ppaction://hlinkfile"/>
              </a:rPr>
              <a:t>IIT application for admission</a:t>
            </a:r>
            <a:endParaRPr lang="en-US" dirty="0"/>
          </a:p>
          <a:p>
            <a:r>
              <a:rPr lang="en-US" dirty="0"/>
              <a:t>Download and complete the Presidential Scholarship Form:</a:t>
            </a:r>
          </a:p>
          <a:p>
            <a:pPr marL="0" indent="0">
              <a:buNone/>
            </a:pPr>
            <a:endParaRPr lang="en-US" dirty="0"/>
          </a:p>
          <a:p>
            <a:pPr marL="0" indent="0">
              <a:buNone/>
            </a:pPr>
            <a:r>
              <a:rPr lang="en-US" sz="2400" b="1" dirty="0"/>
              <a:t>      DEADLINE</a:t>
            </a:r>
          </a:p>
          <a:p>
            <a:r>
              <a:rPr lang="en-US" sz="2400" dirty="0" smtClean="0"/>
              <a:t>Fall 2014- 5/15/2014 deadline</a:t>
            </a:r>
            <a:endParaRPr lang="en-US" sz="2400" dirty="0"/>
          </a:p>
          <a:p>
            <a:pPr marL="0" indent="0">
              <a:buNone/>
            </a:pPr>
            <a:r>
              <a:rPr lang="en-US" dirty="0"/>
              <a:t>                   </a:t>
            </a:r>
          </a:p>
          <a:p>
            <a:r>
              <a:rPr lang="en-US" sz="2300" dirty="0"/>
              <a:t>http://admissions.iit.edu/undergraduate/finances/presidential-scholarships</a:t>
            </a:r>
          </a:p>
        </p:txBody>
      </p:sp>
    </p:spTree>
    <p:extLst>
      <p:ext uri="{BB962C8B-B14F-4D97-AF65-F5344CB8AC3E}">
        <p14:creationId xmlns:p14="http://schemas.microsoft.com/office/powerpoint/2010/main" val="1135737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 of attendance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Estimated expenses are provided to students to assist them in determining actual expenses for the academic year. </a:t>
            </a:r>
            <a:r>
              <a:rPr lang="en-US" b="1" dirty="0">
                <a:solidFill>
                  <a:srgbClr val="FF0000"/>
                </a:solidFill>
              </a:rPr>
              <a:t>This is not a bill. </a:t>
            </a:r>
          </a:p>
          <a:p>
            <a:pPr marL="0" indent="0">
              <a:buNone/>
            </a:pPr>
            <a:endParaRPr lang="en-US" b="1" dirty="0">
              <a:solidFill>
                <a:srgbClr val="FF0000"/>
              </a:solidFill>
            </a:endParaRPr>
          </a:p>
          <a:p>
            <a:r>
              <a:rPr lang="en-US" dirty="0"/>
              <a:t>Tuition</a:t>
            </a:r>
          </a:p>
          <a:p>
            <a:r>
              <a:rPr lang="en-US" dirty="0"/>
              <a:t>Fees</a:t>
            </a:r>
          </a:p>
          <a:p>
            <a:r>
              <a:rPr lang="en-US" dirty="0"/>
              <a:t>Room and Board</a:t>
            </a:r>
          </a:p>
          <a:p>
            <a:r>
              <a:rPr lang="en-US" dirty="0"/>
              <a:t>Books &amp; Supplies</a:t>
            </a:r>
          </a:p>
          <a:p>
            <a:r>
              <a:rPr lang="en-US" dirty="0"/>
              <a:t>Transportation</a:t>
            </a:r>
          </a:p>
          <a:p>
            <a:r>
              <a:rPr lang="en-US" dirty="0"/>
              <a:t>Personal/Miscellaneous</a:t>
            </a:r>
          </a:p>
          <a:p>
            <a:endParaRPr lang="en-US" dirty="0"/>
          </a:p>
        </p:txBody>
      </p:sp>
    </p:spTree>
    <p:extLst>
      <p:ext uri="{BB962C8B-B14F-4D97-AF65-F5344CB8AC3E}">
        <p14:creationId xmlns:p14="http://schemas.microsoft.com/office/powerpoint/2010/main" val="2048498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to Finance your Education</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Need-Based Scholarships</a:t>
            </a:r>
          </a:p>
          <a:p>
            <a:pPr>
              <a:buFont typeface="Arial" pitchFamily="34" charset="0"/>
              <a:buChar char="•"/>
            </a:pPr>
            <a:r>
              <a:rPr lang="en-US" dirty="0"/>
              <a:t>State Grants</a:t>
            </a:r>
          </a:p>
          <a:p>
            <a:pPr>
              <a:buFont typeface="Arial" pitchFamily="34" charset="0"/>
              <a:buChar char="•"/>
            </a:pPr>
            <a:r>
              <a:rPr lang="en-US" dirty="0"/>
              <a:t>Federal Grants</a:t>
            </a:r>
          </a:p>
          <a:p>
            <a:pPr>
              <a:buFont typeface="Arial" pitchFamily="34" charset="0"/>
              <a:buChar char="•"/>
            </a:pPr>
            <a:r>
              <a:rPr lang="en-US" dirty="0"/>
              <a:t>Federal Work-Study</a:t>
            </a:r>
          </a:p>
          <a:p>
            <a:pPr>
              <a:buFont typeface="Arial" pitchFamily="34" charset="0"/>
              <a:buChar char="•"/>
            </a:pPr>
            <a:r>
              <a:rPr lang="en-US" dirty="0"/>
              <a:t>Federal Loans</a:t>
            </a:r>
          </a:p>
          <a:p>
            <a:pPr>
              <a:buFont typeface="Arial" pitchFamily="34" charset="0"/>
              <a:buChar char="•"/>
            </a:pPr>
            <a:r>
              <a:rPr lang="en-US" dirty="0"/>
              <a:t>Outside Scholarships</a:t>
            </a:r>
          </a:p>
          <a:p>
            <a:endParaRPr lang="en-US" dirty="0"/>
          </a:p>
        </p:txBody>
      </p:sp>
    </p:spTree>
    <p:extLst>
      <p:ext uri="{BB962C8B-B14F-4D97-AF65-F5344CB8AC3E}">
        <p14:creationId xmlns:p14="http://schemas.microsoft.com/office/powerpoint/2010/main" val="3753978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Need based scholarships</a:t>
            </a:r>
            <a:endParaRPr lang="en-US" dirty="0"/>
          </a:p>
        </p:txBody>
      </p:sp>
      <p:sp>
        <p:nvSpPr>
          <p:cNvPr id="3" name="Content Placeholder 2"/>
          <p:cNvSpPr>
            <a:spLocks noGrp="1"/>
          </p:cNvSpPr>
          <p:nvPr>
            <p:ph idx="1"/>
          </p:nvPr>
        </p:nvSpPr>
        <p:spPr/>
        <p:txBody>
          <a:bodyPr/>
          <a:lstStyle/>
          <a:p>
            <a:r>
              <a:rPr lang="en-US" dirty="0"/>
              <a:t>Usually reviewed by the institution after Free Application for Federal Student Aid (FAFSA)  is completed.</a:t>
            </a:r>
          </a:p>
          <a:p>
            <a:endParaRPr lang="en-US" dirty="0"/>
          </a:p>
          <a:p>
            <a:r>
              <a:rPr lang="en-US" dirty="0"/>
              <a:t>Review the institution’s web site.</a:t>
            </a:r>
          </a:p>
          <a:p>
            <a:pPr marL="0" indent="0">
              <a:buNone/>
            </a:pPr>
            <a:endParaRPr lang="en-US" dirty="0"/>
          </a:p>
          <a:p>
            <a:r>
              <a:rPr lang="en-US" dirty="0"/>
              <a:t>A good reason to complete FAFSA.</a:t>
            </a:r>
          </a:p>
        </p:txBody>
      </p:sp>
    </p:spTree>
    <p:extLst>
      <p:ext uri="{BB962C8B-B14F-4D97-AF65-F5344CB8AC3E}">
        <p14:creationId xmlns:p14="http://schemas.microsoft.com/office/powerpoint/2010/main" val="1137878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grant</a:t>
            </a:r>
            <a:endParaRPr lang="en-US" dirty="0"/>
          </a:p>
        </p:txBody>
      </p:sp>
      <p:sp>
        <p:nvSpPr>
          <p:cNvPr id="3" name="Content Placeholder 2"/>
          <p:cNvSpPr>
            <a:spLocks noGrp="1"/>
          </p:cNvSpPr>
          <p:nvPr>
            <p:ph idx="1"/>
          </p:nvPr>
        </p:nvSpPr>
        <p:spPr/>
        <p:txBody>
          <a:bodyPr/>
          <a:lstStyle/>
          <a:p>
            <a:pPr marL="0" indent="0" algn="ctr">
              <a:buNone/>
            </a:pPr>
            <a:r>
              <a:rPr lang="en-US" dirty="0"/>
              <a:t> </a:t>
            </a:r>
            <a:r>
              <a:rPr lang="en-US" b="1" dirty="0"/>
              <a:t>Illinois Monetary Award Program (MAP)-up to $</a:t>
            </a:r>
            <a:r>
              <a:rPr lang="en-US" b="1" dirty="0" smtClean="0"/>
              <a:t>4720</a:t>
            </a:r>
          </a:p>
          <a:p>
            <a:pPr marL="0" indent="0" algn="ctr">
              <a:buNone/>
            </a:pPr>
            <a:r>
              <a:rPr lang="en-US" b="1" dirty="0" smtClean="0">
                <a:solidFill>
                  <a:srgbClr val="FF0000"/>
                </a:solidFill>
              </a:rPr>
              <a:t>Deadline for 2014-15 MAP grant is coming soon!</a:t>
            </a:r>
            <a:endParaRPr lang="en-US" b="1" dirty="0">
              <a:solidFill>
                <a:srgbClr val="FF0000"/>
              </a:solidFill>
            </a:endParaRPr>
          </a:p>
          <a:p>
            <a:r>
              <a:rPr lang="en-US" dirty="0" smtClean="0"/>
              <a:t>be </a:t>
            </a:r>
            <a:r>
              <a:rPr lang="en-US" dirty="0"/>
              <a:t>a U.S. citizen or U.S. Permanent Resident</a:t>
            </a:r>
          </a:p>
          <a:p>
            <a:r>
              <a:rPr lang="en-US" dirty="0"/>
              <a:t>be an </a:t>
            </a:r>
            <a:r>
              <a:rPr lang="en-US" dirty="0">
                <a:hlinkClick r:id="rId2" action="ppaction://hlinkfile" tooltip="Illinois Residency Requirements"/>
              </a:rPr>
              <a:t>Illinois resident</a:t>
            </a:r>
            <a:r>
              <a:rPr lang="en-US" dirty="0"/>
              <a:t> (If you are a </a:t>
            </a:r>
            <a:r>
              <a:rPr lang="en-US" dirty="0">
                <a:hlinkClick r:id="rId3" action="ppaction://hlinkfile" tooltip="Dependency Status"/>
              </a:rPr>
              <a:t>dependent</a:t>
            </a:r>
            <a:r>
              <a:rPr lang="en-US" dirty="0"/>
              <a:t>, the parent whose information is used on the </a:t>
            </a:r>
            <a:r>
              <a:rPr lang="en-US" dirty="0">
                <a:hlinkClick r:id="rId4" action="ppaction://hlinkfile" tooltip="Free Application for Federal Student Aid (FAFSA)"/>
              </a:rPr>
              <a:t>FAFSA</a:t>
            </a:r>
            <a:r>
              <a:rPr lang="en-US" dirty="0"/>
              <a:t> must be an Illinois resident) </a:t>
            </a:r>
          </a:p>
          <a:p>
            <a:r>
              <a:rPr lang="en-US" dirty="0"/>
              <a:t>demonstrate financial need (EFC 0-9000)</a:t>
            </a:r>
          </a:p>
          <a:p>
            <a:pPr marL="0" indent="0" algn="ctr">
              <a:buNone/>
            </a:pPr>
            <a:r>
              <a:rPr lang="en-US" dirty="0">
                <a:hlinkClick r:id="rId5"/>
              </a:rPr>
              <a:t>www.isac.org</a:t>
            </a:r>
            <a:endParaRPr lang="en-US" dirty="0"/>
          </a:p>
        </p:txBody>
      </p:sp>
    </p:spTree>
    <p:extLst>
      <p:ext uri="{BB962C8B-B14F-4D97-AF65-F5344CB8AC3E}">
        <p14:creationId xmlns:p14="http://schemas.microsoft.com/office/powerpoint/2010/main" val="1879950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aid</a:t>
            </a:r>
            <a:endParaRPr lang="en-US" dirty="0"/>
          </a:p>
        </p:txBody>
      </p:sp>
      <p:sp>
        <p:nvSpPr>
          <p:cNvPr id="3" name="Content Placeholder 2"/>
          <p:cNvSpPr>
            <a:spLocks noGrp="1"/>
          </p:cNvSpPr>
          <p:nvPr>
            <p:ph idx="1"/>
          </p:nvPr>
        </p:nvSpPr>
        <p:spPr/>
        <p:txBody>
          <a:bodyPr/>
          <a:lstStyle/>
          <a:p>
            <a:pPr marL="0" indent="0">
              <a:buNone/>
            </a:pPr>
            <a:r>
              <a:rPr lang="en-US" b="1" dirty="0"/>
              <a:t>Complete Free Application for Federal Student Aid (FAFSA)      </a:t>
            </a:r>
            <a:r>
              <a:rPr lang="en-US" b="1" dirty="0">
                <a:hlinkClick r:id="rId2"/>
              </a:rPr>
              <a:t>www.fafsa.ed.gov</a:t>
            </a:r>
            <a:r>
              <a:rPr lang="en-US" b="1" dirty="0"/>
              <a:t>       school code</a:t>
            </a:r>
          </a:p>
          <a:p>
            <a:pPr marL="0" indent="0">
              <a:buNone/>
            </a:pPr>
            <a:endParaRPr lang="en-US" b="1" dirty="0"/>
          </a:p>
          <a:p>
            <a:pPr marL="0" indent="0">
              <a:buNone/>
            </a:pPr>
            <a:r>
              <a:rPr lang="en-US" dirty="0"/>
              <a:t>You must be a U.S. Citizen or U.S. Permanent Resident</a:t>
            </a:r>
          </a:p>
          <a:p>
            <a:endParaRPr lang="en-US" dirty="0"/>
          </a:p>
          <a:p>
            <a:pPr marL="0" indent="0">
              <a:buNone/>
            </a:pPr>
            <a:r>
              <a:rPr lang="en-US" dirty="0"/>
              <a:t>Undocumented parents of U.S. Citizens or U.S. Permanent Residents must print signature page and submit it by mail. </a:t>
            </a:r>
            <a:r>
              <a:rPr lang="en-US" dirty="0" smtClean="0"/>
              <a:t>Put 0’s for social security number.</a:t>
            </a:r>
          </a:p>
          <a:p>
            <a:pPr marL="0" indent="0">
              <a:buNone/>
            </a:pPr>
            <a:endParaRPr lang="en-US" dirty="0"/>
          </a:p>
          <a:p>
            <a:pPr marL="68580" indent="0">
              <a:buNone/>
            </a:pPr>
            <a:endParaRPr lang="en-US" dirty="0"/>
          </a:p>
        </p:txBody>
      </p:sp>
      <p:sp>
        <p:nvSpPr>
          <p:cNvPr id="4" name="Rectangle 3"/>
          <p:cNvSpPr/>
          <p:nvPr/>
        </p:nvSpPr>
        <p:spPr>
          <a:xfrm>
            <a:off x="2286000" y="1997839"/>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3972081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aid</a:t>
            </a:r>
            <a:endParaRPr lang="en-US" dirty="0"/>
          </a:p>
        </p:txBody>
      </p:sp>
      <p:sp>
        <p:nvSpPr>
          <p:cNvPr id="3" name="Content Placeholder 2"/>
          <p:cNvSpPr>
            <a:spLocks noGrp="1"/>
          </p:cNvSpPr>
          <p:nvPr>
            <p:ph idx="1"/>
          </p:nvPr>
        </p:nvSpPr>
        <p:spPr/>
        <p:txBody>
          <a:bodyPr/>
          <a:lstStyle/>
          <a:p>
            <a:pPr marL="0" indent="0" algn="ctr">
              <a:buNone/>
            </a:pPr>
            <a:r>
              <a:rPr lang="en-US" b="1" dirty="0">
                <a:hlinkClick r:id="rId2"/>
              </a:rPr>
              <a:t>www.studentaid.ed.gov</a:t>
            </a:r>
            <a:endParaRPr lang="en-US" b="1" dirty="0"/>
          </a:p>
          <a:p>
            <a:pPr marL="0" indent="0" algn="ctr">
              <a:buNone/>
            </a:pPr>
            <a:endParaRPr lang="en-US" b="1" dirty="0"/>
          </a:p>
          <a:p>
            <a:r>
              <a:rPr lang="en-US" b="1" dirty="0"/>
              <a:t>Pell Grant-up to $</a:t>
            </a:r>
            <a:r>
              <a:rPr lang="en-US" b="1" dirty="0" smtClean="0"/>
              <a:t>5730 </a:t>
            </a:r>
            <a:r>
              <a:rPr lang="en-US" dirty="0"/>
              <a:t>–Lifetime Pell Eligibility 6 years or 600% (NSLDS.ED.GOV)   EFC 0 - 5081</a:t>
            </a:r>
          </a:p>
          <a:p>
            <a:r>
              <a:rPr lang="en-US" b="1" dirty="0"/>
              <a:t>FSEOG Grant -$100-$4000</a:t>
            </a:r>
          </a:p>
          <a:p>
            <a:r>
              <a:rPr lang="en-US" b="1" dirty="0"/>
              <a:t>Federal Work Study- </a:t>
            </a:r>
            <a:r>
              <a:rPr lang="en-US" dirty="0"/>
              <a:t>Money earned during the school year. </a:t>
            </a:r>
          </a:p>
          <a:p>
            <a:endParaRPr lang="en-US" dirty="0"/>
          </a:p>
        </p:txBody>
      </p:sp>
    </p:spTree>
    <p:extLst>
      <p:ext uri="{BB962C8B-B14F-4D97-AF65-F5344CB8AC3E}">
        <p14:creationId xmlns:p14="http://schemas.microsoft.com/office/powerpoint/2010/main" val="204201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115</TotalTime>
  <Words>570</Words>
  <Application>Microsoft Office PowerPoint</Application>
  <PresentationFormat>On-screen Show (4:3)</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 Pop</vt:lpstr>
      <vt:lpstr>How to fund your dream school</vt:lpstr>
      <vt:lpstr>Perform  at  the highest level</vt:lpstr>
      <vt:lpstr>IIT Presidential Scholarship</vt:lpstr>
      <vt:lpstr>Cost of attendance</vt:lpstr>
      <vt:lpstr>How to Finance your Education</vt:lpstr>
      <vt:lpstr>Need based scholarships</vt:lpstr>
      <vt:lpstr>State grant</vt:lpstr>
      <vt:lpstr>Federal aid</vt:lpstr>
      <vt:lpstr>Federal aid</vt:lpstr>
      <vt:lpstr>Federal aid loans</vt:lpstr>
      <vt:lpstr>Outside scholarships</vt:lpstr>
      <vt:lpstr>Appeal Process</vt:lpstr>
      <vt:lpstr>Students unable to Complete FAFSA can go to college</vt:lpstr>
      <vt:lpstr>presenter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fund your dream school</dc:title>
  <dc:creator>fastaff</dc:creator>
  <cp:lastModifiedBy>Ellen</cp:lastModifiedBy>
  <cp:revision>6</cp:revision>
  <dcterms:created xsi:type="dcterms:W3CDTF">2014-02-25T20:19:11Z</dcterms:created>
  <dcterms:modified xsi:type="dcterms:W3CDTF">2014-03-08T19:16:14Z</dcterms:modified>
</cp:coreProperties>
</file>