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81" r:id="rId2"/>
    <p:sldId id="268" r:id="rId3"/>
    <p:sldId id="269" r:id="rId4"/>
    <p:sldId id="270" r:id="rId5"/>
    <p:sldId id="271" r:id="rId6"/>
    <p:sldId id="272" r:id="rId7"/>
    <p:sldId id="273" r:id="rId8"/>
    <p:sldId id="276" r:id="rId9"/>
    <p:sldId id="277" r:id="rId10"/>
    <p:sldId id="284" r:id="rId11"/>
    <p:sldId id="257" r:id="rId12"/>
    <p:sldId id="279" r:id="rId13"/>
    <p:sldId id="280" r:id="rId14"/>
    <p:sldId id="258" r:id="rId15"/>
    <p:sldId id="259" r:id="rId16"/>
    <p:sldId id="283" r:id="rId17"/>
    <p:sldId id="274" r:id="rId18"/>
    <p:sldId id="275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45" autoAdjust="0"/>
  </p:normalViewPr>
  <p:slideViewPr>
    <p:cSldViewPr>
      <p:cViewPr>
        <p:scale>
          <a:sx n="83" d="100"/>
          <a:sy n="83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04A19D-2E99-4346-9E7C-84932B7CA25E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E23F51E-1E3C-4BBB-8F50-0EEB7E62F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A85F1E-45E5-4A6F-A333-E0CFF02DA56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53EB1C-E479-483B-8366-1CDE83C1E5C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A94938-069A-4CC7-9588-E3CE6E81520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6F1616-CBAD-46EB-ABE8-51CC88C7A92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5D887C-CA4A-4FA0-8A0B-EFEB6DAE722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D95A73-4EBE-4CAD-90CA-794190E9139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1DB8CD-76D4-4A55-B35D-AFAC4066116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7CBF07-9764-4080-9088-497418A3242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EDA93F-592F-4020-B229-9D89587FDB1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167E8D-4E67-486A-8880-00F040D0984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3AB647-A768-4948-A112-61A3EFCCF69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207109-5F03-4EFF-A3C3-8D38B6F81EA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B45A9C-7BC2-405E-8B70-F80330F2AE5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DA8683-ED8E-4E24-B5E3-7066FD61E12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41645E-58AE-41CE-BB32-63880374844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1CD4CD-65D8-435B-8F6F-F17147C7428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B2CCCA-97CC-4622-B7DC-21CBB57FFD1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87433D-FE6D-4BB6-84DB-E5668829B68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F20A80-3BDF-4C7D-9A9E-BD286F214ED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8EC1C-D8E2-4A41-A3B1-8CFFBE7B932A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799D-85A3-46A7-9626-BD87B7644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E646-0D2C-4509-8C63-FB80692236D0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95009-31F0-449D-80EC-78845E02E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E866-8360-483E-9B75-50400C21C9C5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79B79-62E0-4674-903E-D2F9DCFD8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356C-08A6-4D6F-89C0-F7ACFBDC288B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6C371-5D25-43C5-8EB3-BD25E5A49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B6202-A1EF-42B5-A9C6-C6CD6684EAAF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3472-C6FC-40EB-BF77-2F9219831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A387-777A-4E0A-8102-F6CDA894648C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AF68-72B9-4A4F-ADDC-6BA827E88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1F5E-2D54-4CDC-B677-D3B549E90283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7086-7961-4B7E-8B6C-90B5F5CB7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6AB1-6F2B-42DA-B6D9-961FFFEE7522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9434-E951-40EC-83E9-FC8F5F21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2E47B-1C8A-4EC1-A77A-E2AB2133A58E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F7B8-8FC2-4653-BEAB-54623A668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703D-8869-459A-B8D6-E8A328B10B4F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4E06-8A09-4F8E-8ED5-0BED6489E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3D4D-F584-403C-9939-487455ACAC19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D445A-78AC-4AD7-9B89-D8307910E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EA0DB9-0C69-4643-A82C-004630D26677}" type="datetimeFigureOut">
              <a:rPr lang="en-US"/>
              <a:pPr>
                <a:defRPr/>
              </a:pPr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E6F944-2F51-4CA9-A13C-C8B141A64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Your Major Does Not Determine Your Life: Do What you Love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Tzong Chang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Office of Undergraduate Admission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DePaul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But what if I want to go to grad school?</a:t>
            </a:r>
            <a:endParaRPr lang="en-US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Specific majors may be required for specific graduate programs – always check the admissions requirements!</a:t>
            </a:r>
          </a:p>
          <a:p>
            <a:r>
              <a:rPr lang="en-US" smtClean="0"/>
              <a:t>Law School:</a:t>
            </a:r>
          </a:p>
          <a:p>
            <a:pPr lvl="1"/>
            <a:r>
              <a:rPr lang="en-US" smtClean="0"/>
              <a:t>Any major is acceptable</a:t>
            </a:r>
          </a:p>
          <a:p>
            <a:pPr lvl="1"/>
            <a:r>
              <a:rPr lang="en-US" smtClean="0"/>
              <a:t>Find a major that you enjoy and will do well in</a:t>
            </a:r>
          </a:p>
          <a:p>
            <a:pPr lvl="1"/>
            <a:r>
              <a:rPr lang="en-US" smtClean="0"/>
              <a:t>Get experience with writing, arguing points of view, and communicating</a:t>
            </a:r>
          </a:p>
          <a:p>
            <a:r>
              <a:rPr lang="en-US" smtClean="0"/>
              <a:t>Medical School:</a:t>
            </a:r>
          </a:p>
          <a:p>
            <a:pPr lvl="1"/>
            <a:r>
              <a:rPr lang="en-US" smtClean="0"/>
              <a:t>Most majors are acceptable as long as they have 1 year each of Biology, Physics, General Chemistry, Organic Chemistry, and Calculus</a:t>
            </a:r>
          </a:p>
          <a:p>
            <a:pPr lvl="1"/>
            <a:r>
              <a:rPr lang="en-US" smtClean="0"/>
              <a:t>These are all part of science degrees, but can be part of open electives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How do you know it’s the right major?</a:t>
            </a:r>
            <a:endParaRPr lang="en-US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Research!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Review classes required and course descriptions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See if there are specific requirements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Talk to students in the major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Meet with professors who teach the subject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Find out what you can do with the major</a:t>
            </a:r>
          </a:p>
          <a:p>
            <a:pPr marL="365760" lvl="1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tint val="1000"/>
                  </a:schemeClr>
                </a:solidFill>
              </a:rPr>
              <a:t>Narrow Down Your Options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318000" cy="4525962"/>
          </a:xfrm>
        </p:spPr>
        <p:txBody>
          <a:bodyPr/>
          <a:lstStyle/>
          <a:p>
            <a:r>
              <a:rPr lang="en-US" sz="2800" smtClean="0"/>
              <a:t>After taking a class or two…</a:t>
            </a:r>
          </a:p>
          <a:p>
            <a:pPr lvl="1"/>
            <a:r>
              <a:rPr lang="en-US" sz="2800" smtClean="0"/>
              <a:t>Is the class enjoyable or does it feel like a chore?</a:t>
            </a:r>
          </a:p>
          <a:p>
            <a:pPr lvl="1"/>
            <a:r>
              <a:rPr lang="en-US" sz="2800" smtClean="0"/>
              <a:t>Are you doing well in these courses? </a:t>
            </a:r>
          </a:p>
          <a:p>
            <a:pPr lvl="1"/>
            <a:r>
              <a:rPr lang="en-US" sz="2800" smtClean="0"/>
              <a:t>Does the major field reflect who you are?</a:t>
            </a:r>
          </a:p>
        </p:txBody>
      </p:sp>
      <p:pic>
        <p:nvPicPr>
          <p:cNvPr id="36867" name="Picture 3" descr="English majo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1800" y="1841500"/>
            <a:ext cx="3175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tint val="1000"/>
                  </a:schemeClr>
                </a:solidFill>
              </a:rPr>
              <a:t>Narrow Down Your Options</a:t>
            </a:r>
            <a:endParaRPr lang="en-US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3459163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100" dirty="0"/>
              <a:t>Which schools offer the major(s) you are considering?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100" dirty="0"/>
              <a:t>Are there options for double majors and/or minors?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100" dirty="0"/>
              <a:t>Are there opportunities for volunteering, interning, studying abroad, etc.?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100" dirty="0"/>
              <a:t>Will this major work for my intended grad school or career plan?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6">
                    <a:tint val="1000"/>
                  </a:schemeClr>
                </a:solidFill>
              </a:rPr>
              <a:t>Use Informational Interviewing</a:t>
            </a:r>
            <a:endParaRPr lang="en-US" sz="44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Informational Interviewing is an interview used to collect information about a topic (major, job, career field, etc.).</a:t>
            </a:r>
          </a:p>
          <a:p>
            <a:r>
              <a:rPr lang="en-US" sz="3200" smtClean="0"/>
              <a:t>For majors, can be conducted with other students, faculty members, or people from other schools.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6">
                    <a:tint val="1000"/>
                  </a:schemeClr>
                </a:solidFill>
              </a:rPr>
              <a:t>Example Questions</a:t>
            </a:r>
            <a:endParaRPr lang="en-US" sz="54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What is an introductory course for this major?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Are there GPA or pre-requisite course requirements for this major?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What upper-level courses sound interesting?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Why would someone choose this major?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What are the graduate school or career options with this major?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6">
                    <a:tint val="1000"/>
                  </a:schemeClr>
                </a:solidFill>
              </a:rPr>
              <a:t>Informational Interview Practice</a:t>
            </a:r>
            <a:endParaRPr lang="en-US" sz="44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 by introducing yourself, and why you are meeting</a:t>
            </a:r>
          </a:p>
          <a:p>
            <a:pPr lvl="1"/>
            <a:r>
              <a:rPr lang="en-US" smtClean="0"/>
              <a:t>What’s your background? Why are you interested in exploring majors?</a:t>
            </a:r>
          </a:p>
          <a:p>
            <a:r>
              <a:rPr lang="en-US" smtClean="0"/>
              <a:t>Ask questions of your partner:</a:t>
            </a:r>
          </a:p>
          <a:p>
            <a:pPr lvl="1"/>
            <a:r>
              <a:rPr lang="en-US" smtClean="0"/>
              <a:t>Why did you choose this major?</a:t>
            </a:r>
          </a:p>
          <a:p>
            <a:pPr lvl="1"/>
            <a:r>
              <a:rPr lang="en-US" smtClean="0"/>
              <a:t>What do you think are some interesting classes or facts about the major?</a:t>
            </a:r>
          </a:p>
          <a:p>
            <a:pPr lvl="1"/>
            <a:r>
              <a:rPr lang="en-US" smtClean="0"/>
              <a:t>What do you hope to do with the major when you graduate?</a:t>
            </a:r>
          </a:p>
          <a:p>
            <a:r>
              <a:rPr lang="en-US" smtClean="0"/>
              <a:t>Ask for referrals to other people you can talk to:</a:t>
            </a:r>
          </a:p>
          <a:p>
            <a:pPr lvl="1"/>
            <a:r>
              <a:rPr lang="en-US" smtClean="0"/>
              <a:t>Do you know any good professors in the major?</a:t>
            </a:r>
          </a:p>
          <a:p>
            <a:pPr lvl="1"/>
            <a:r>
              <a:rPr lang="en-US" smtClean="0"/>
              <a:t>Are there other students who I could talk to?</a:t>
            </a:r>
          </a:p>
          <a:p>
            <a:pPr lvl="1"/>
            <a:r>
              <a:rPr lang="en-US" smtClean="0"/>
              <a:t>Does the major have any students groups or events I could attend?</a:t>
            </a:r>
          </a:p>
          <a:p>
            <a:r>
              <a:rPr lang="en-US" smtClean="0"/>
              <a:t>Make sure to THANK the person you are interviewing!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6">
                    <a:tint val="1000"/>
                  </a:schemeClr>
                </a:solidFill>
              </a:rPr>
              <a:t>What Can You Do </a:t>
            </a:r>
            <a:r>
              <a:rPr lang="en-US" sz="4800" dirty="0">
                <a:solidFill>
                  <a:schemeClr val="accent6">
                    <a:tint val="1000"/>
                  </a:schemeClr>
                </a:solidFill>
              </a:rPr>
              <a:t>N</a:t>
            </a:r>
            <a:r>
              <a:rPr lang="en-US" sz="4800" dirty="0" smtClean="0">
                <a:solidFill>
                  <a:schemeClr val="accent6">
                    <a:tint val="1000"/>
                  </a:schemeClr>
                </a:solidFill>
              </a:rPr>
              <a:t>ow?</a:t>
            </a:r>
            <a:endParaRPr lang="en-US" sz="48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Career Centers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Interest based major and career options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“What can I do with a major in?”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Occupational Outlook Handbook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Training and education 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Salary information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Work environment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Related occupations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6">
                    <a:tint val="1000"/>
                  </a:schemeClr>
                </a:solidFill>
              </a:rPr>
              <a:t>What Can You Do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/>
              <a:t>Informational Interviews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/>
              <a:t>Get information from those familiar with what you want to do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Volunteer </a:t>
            </a:r>
            <a:r>
              <a:rPr lang="en-US" sz="3200" dirty="0"/>
              <a:t>and </a:t>
            </a:r>
            <a:r>
              <a:rPr lang="en-US" sz="3200" dirty="0" smtClean="0"/>
              <a:t>internship experiences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Learning and explore in a hands on environment</a:t>
            </a:r>
            <a:endParaRPr lang="en-US" sz="3200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/>
              <a:t>Take introductory courses at your institution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Keep in contact with your academic advisor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53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What’s Your Major?</a:t>
            </a:r>
            <a:endParaRPr lang="en-US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pic>
        <p:nvPicPr>
          <p:cNvPr id="51202" name="Content Placeholder 3" descr="Sotomayor.jpg"/>
          <p:cNvPicPr>
            <a:picLocks noGrp="1" noChangeAspect="1"/>
          </p:cNvPicPr>
          <p:nvPr>
            <p:ph idx="1"/>
          </p:nvPr>
        </p:nvPicPr>
        <p:blipFill>
          <a:blip r:embed="rId3"/>
          <a:srcRect l="-63644" r="-63644"/>
          <a:stretch>
            <a:fillRect/>
          </a:stretch>
        </p:blipFill>
        <p:spPr>
          <a:xfrm>
            <a:off x="2933700" y="1417638"/>
            <a:ext cx="6570663" cy="3770312"/>
          </a:xfrm>
        </p:spPr>
      </p:pic>
      <p:sp>
        <p:nvSpPr>
          <p:cNvPr id="51203" name="TextBox 7"/>
          <p:cNvSpPr txBox="1">
            <a:spLocks noChangeArrowheads="1"/>
          </p:cNvSpPr>
          <p:nvPr/>
        </p:nvSpPr>
        <p:spPr bwMode="auto">
          <a:xfrm>
            <a:off x="725488" y="2236788"/>
            <a:ext cx="35702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American Typewriter"/>
                <a:ea typeface="American Typewriter"/>
                <a:cs typeface="American Typewriter"/>
              </a:rPr>
              <a:t>Sonia Sotomayor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Supreme Court Justice</a:t>
            </a:r>
          </a:p>
          <a:p>
            <a:pPr algn="ctr"/>
            <a:endParaRPr lang="en-US" sz="28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03400" y="3560763"/>
            <a:ext cx="15065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merican Typewriter"/>
                <a:ea typeface="American Typewriter"/>
                <a:cs typeface="American Typewriter"/>
              </a:rPr>
              <a:t>History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What About You?</a:t>
            </a:r>
            <a:endParaRPr lang="en-US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Raise your hand if you…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Have decided on a major.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Are thinking about switching your major.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Have already changed your major.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Found choosing a major easy.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Have changed your major at least once.</a:t>
            </a:r>
          </a:p>
          <a:p>
            <a:pPr marL="365760" lvl="1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n-US" dirty="0" smtClean="0">
              <a:latin typeface="American Typewriter"/>
              <a:cs typeface="American Typewriter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What factors influenced your decision in choosing or changing your major?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What’s Your Major?</a:t>
            </a:r>
            <a:endParaRPr lang="en-US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pic>
        <p:nvPicPr>
          <p:cNvPr id="53250" name="Content Placeholder 3" descr="Sergey-Bri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25950" y="2057400"/>
            <a:ext cx="3803650" cy="3803650"/>
          </a:xfrm>
        </p:spPr>
      </p:pic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792163" y="2330450"/>
            <a:ext cx="3295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merican Typewriter"/>
                <a:ea typeface="American Typewriter"/>
                <a:cs typeface="American Typewriter"/>
              </a:rPr>
              <a:t>Sergey Brin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Co-Founder of Google</a:t>
            </a:r>
          </a:p>
          <a:p>
            <a:pPr algn="ctr"/>
            <a:endParaRPr lang="en-US" sz="28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2163" y="3397250"/>
            <a:ext cx="3278187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merican Typewriter"/>
                <a:ea typeface="American Typewriter"/>
                <a:cs typeface="American Typewriter"/>
              </a:rPr>
              <a:t>Math &amp; </a:t>
            </a:r>
          </a:p>
          <a:p>
            <a:pPr algn="ctr"/>
            <a:r>
              <a:rPr lang="en-US" sz="2800">
                <a:latin typeface="American Typewriter"/>
                <a:ea typeface="American Typewriter"/>
                <a:cs typeface="American Typewriter"/>
              </a:rPr>
              <a:t>Computer Science</a:t>
            </a:r>
          </a:p>
          <a:p>
            <a:pPr algn="ctr"/>
            <a:endParaRPr lang="en-US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What’s Your Major?</a:t>
            </a:r>
            <a:endParaRPr lang="en-US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pic>
        <p:nvPicPr>
          <p:cNvPr id="54274" name="Content Placeholder 4" descr="OPRAH_24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99050" y="2057400"/>
            <a:ext cx="2749550" cy="3667125"/>
          </a:xfrm>
        </p:spPr>
      </p:pic>
      <p:sp>
        <p:nvSpPr>
          <p:cNvPr id="54275" name="TextBox 5"/>
          <p:cNvSpPr txBox="1">
            <a:spLocks noChangeArrowheads="1"/>
          </p:cNvSpPr>
          <p:nvPr/>
        </p:nvSpPr>
        <p:spPr bwMode="auto">
          <a:xfrm>
            <a:off x="1562100" y="2338388"/>
            <a:ext cx="2828925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merican Typewriter"/>
                <a:ea typeface="American Typewriter"/>
                <a:cs typeface="American Typewriter"/>
              </a:rPr>
              <a:t>Oprah Winfrey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Talk Show Host, 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Actress, Producer</a:t>
            </a:r>
          </a:p>
          <a:p>
            <a:pPr algn="ctr"/>
            <a:endParaRPr lang="en-US" sz="2800">
              <a:latin typeface="American Typewriter"/>
              <a:ea typeface="American Typewriter"/>
              <a:cs typeface="American Typewriter"/>
            </a:endParaRPr>
          </a:p>
          <a:p>
            <a:pPr algn="ctr"/>
            <a:endParaRPr lang="en-US" sz="28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4838" y="3938588"/>
            <a:ext cx="4394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merican Typewriter"/>
                <a:ea typeface="American Typewriter"/>
                <a:cs typeface="American Typewriter"/>
              </a:rPr>
              <a:t>Speech Communications</a:t>
            </a:r>
            <a:endParaRPr lang="en-US" sz="280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What’s Your Major?</a:t>
            </a:r>
            <a:endParaRPr lang="en-US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pic>
        <p:nvPicPr>
          <p:cNvPr id="55298" name="Content Placeholder 3" descr="jon_stewart_2007-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1524000"/>
            <a:ext cx="3398838" cy="4525963"/>
          </a:xfrm>
        </p:spPr>
      </p:pic>
      <p:sp>
        <p:nvSpPr>
          <p:cNvPr id="55299" name="TextBox 4"/>
          <p:cNvSpPr txBox="1">
            <a:spLocks noChangeArrowheads="1"/>
          </p:cNvSpPr>
          <p:nvPr/>
        </p:nvSpPr>
        <p:spPr bwMode="auto">
          <a:xfrm>
            <a:off x="1300163" y="2511425"/>
            <a:ext cx="289083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merican Typewriter"/>
                <a:ea typeface="American Typewriter"/>
                <a:cs typeface="American Typewriter"/>
              </a:rPr>
              <a:t>Jon Stewart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Political Satirist &amp;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Television Host</a:t>
            </a:r>
          </a:p>
          <a:p>
            <a:pPr algn="ctr"/>
            <a:endParaRPr lang="en-US" sz="28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9575" y="4019550"/>
            <a:ext cx="2133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merican Typewriter"/>
                <a:ea typeface="American Typewriter"/>
                <a:cs typeface="American Typewriter"/>
              </a:rPr>
              <a:t>Psychology</a:t>
            </a:r>
          </a:p>
          <a:p>
            <a:endParaRPr lang="en-US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What’s Your Major?</a:t>
            </a:r>
            <a:endParaRPr lang="en-US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pic>
        <p:nvPicPr>
          <p:cNvPr id="56322" name="Content Placeholder 4" descr="Simmon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1600200"/>
            <a:ext cx="3143250" cy="3771900"/>
          </a:xfrm>
        </p:spPr>
      </p:pic>
      <p:sp>
        <p:nvSpPr>
          <p:cNvPr id="56323" name="TextBox 5"/>
          <p:cNvSpPr txBox="1">
            <a:spLocks noChangeArrowheads="1"/>
          </p:cNvSpPr>
          <p:nvPr/>
        </p:nvSpPr>
        <p:spPr bwMode="auto">
          <a:xfrm>
            <a:off x="244475" y="2409825"/>
            <a:ext cx="4378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merican Typewriter"/>
                <a:ea typeface="American Typewriter"/>
                <a:cs typeface="American Typewriter"/>
              </a:rPr>
              <a:t>Ruth Simmons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President, Brown University</a:t>
            </a:r>
          </a:p>
          <a:p>
            <a:pPr algn="ctr"/>
            <a:endParaRPr lang="en-US" sz="28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54175" y="3778250"/>
            <a:ext cx="14144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merican Typewriter"/>
                <a:ea typeface="American Typewriter"/>
                <a:cs typeface="American Typewriter"/>
              </a:rPr>
              <a:t>French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What’s Your Major?</a:t>
            </a:r>
            <a:endParaRPr lang="en-US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pic>
        <p:nvPicPr>
          <p:cNvPr id="57346" name="Content Placeholder 3" descr="julia-child-e131415578674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752600"/>
            <a:ext cx="2847975" cy="4048125"/>
          </a:xfrm>
        </p:spPr>
      </p:pic>
      <p:sp>
        <p:nvSpPr>
          <p:cNvPr id="57347" name="TextBox 4"/>
          <p:cNvSpPr txBox="1">
            <a:spLocks noChangeArrowheads="1"/>
          </p:cNvSpPr>
          <p:nvPr/>
        </p:nvSpPr>
        <p:spPr bwMode="auto">
          <a:xfrm>
            <a:off x="1516063" y="2452688"/>
            <a:ext cx="20558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merican Typewriter"/>
                <a:ea typeface="American Typewriter"/>
                <a:cs typeface="American Typewriter"/>
              </a:rPr>
              <a:t>Julia Child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Chef, Author</a:t>
            </a:r>
          </a:p>
          <a:p>
            <a:pPr algn="ctr"/>
            <a:endParaRPr lang="en-US" sz="28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19275" y="3776663"/>
            <a:ext cx="1504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merican Typewriter"/>
                <a:ea typeface="American Typewriter"/>
                <a:cs typeface="American Typewriter"/>
              </a:rPr>
              <a:t>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What’s Your Major?</a:t>
            </a:r>
            <a:endParaRPr lang="en-US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pic>
        <p:nvPicPr>
          <p:cNvPr id="58370" name="Content Placeholder 3" descr="President_Official_Portrait_HiR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1524000"/>
            <a:ext cx="3324225" cy="4525963"/>
          </a:xfrm>
        </p:spPr>
      </p:pic>
      <p:sp>
        <p:nvSpPr>
          <p:cNvPr id="58371" name="TextBox 4"/>
          <p:cNvSpPr txBox="1">
            <a:spLocks noChangeArrowheads="1"/>
          </p:cNvSpPr>
          <p:nvPr/>
        </p:nvSpPr>
        <p:spPr bwMode="auto">
          <a:xfrm>
            <a:off x="850900" y="2265363"/>
            <a:ext cx="35655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merican Typewriter"/>
                <a:ea typeface="American Typewriter"/>
                <a:cs typeface="American Typewriter"/>
              </a:rPr>
              <a:t>Barack Obama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President of the United </a:t>
            </a:r>
          </a:p>
          <a:p>
            <a:pPr algn="ctr"/>
            <a:r>
              <a:rPr lang="en-US" sz="2400">
                <a:latin typeface="American Typewriter"/>
                <a:ea typeface="American Typewriter"/>
                <a:cs typeface="American Typewriter"/>
              </a:rPr>
              <a:t>States of America</a:t>
            </a:r>
          </a:p>
          <a:p>
            <a:pPr algn="ctr"/>
            <a:endParaRPr lang="en-US" sz="28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12838" y="3957638"/>
            <a:ext cx="2976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merican Typewriter"/>
                <a:ea typeface="American Typewriter"/>
                <a:cs typeface="American Typewriter"/>
              </a:rPr>
              <a:t>Political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r>
              <a:rPr lang="en-US" sz="960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6">
                    <a:tint val="1000"/>
                  </a:schemeClr>
                </a:solidFill>
              </a:rPr>
              <a:t>What is a major?</a:t>
            </a:r>
            <a:endParaRPr lang="en-US" sz="48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 subject or discipline of a student’s choosing in which to specialize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May </a:t>
            </a:r>
            <a:r>
              <a:rPr lang="en-US" dirty="0"/>
              <a:t>or may not be related to </a:t>
            </a:r>
            <a:r>
              <a:rPr lang="en-US" dirty="0" smtClean="0"/>
              <a:t>your career </a:t>
            </a:r>
            <a:r>
              <a:rPr lang="en-US" dirty="0"/>
              <a:t>of </a:t>
            </a:r>
            <a:r>
              <a:rPr lang="en-US" dirty="0" smtClean="0"/>
              <a:t>interest!</a:t>
            </a:r>
          </a:p>
          <a:p>
            <a:pPr marL="365760" lvl="1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Typically comprises 1/3 of your college curriculum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Allows for high-level learning and skill building in chosen field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6">
                    <a:tint val="1000"/>
                  </a:schemeClr>
                </a:solidFill>
              </a:rPr>
              <a:t>Art or Science?</a:t>
            </a:r>
            <a:endParaRPr lang="en-US" sz="48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0482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Bachelor of Art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Language requirement</a:t>
            </a:r>
          </a:p>
          <a:p>
            <a:r>
              <a:rPr lang="en-US" smtClean="0"/>
              <a:t>Math requirement: liberal studies math, quantitative reasoning</a:t>
            </a:r>
          </a:p>
          <a:p>
            <a:r>
              <a:rPr lang="en-US" smtClean="0"/>
              <a:t>Substantial coursework in humanities, social sciences</a:t>
            </a:r>
          </a:p>
          <a:p>
            <a:r>
              <a:rPr lang="en-US" smtClean="0"/>
              <a:t>Examples: English, Philosophy, Sociology, Spanish, Art History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Bachelor of Science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No language requirement</a:t>
            </a:r>
          </a:p>
          <a:p>
            <a:r>
              <a:rPr lang="en-US" smtClean="0"/>
              <a:t>Math requirement: calculus</a:t>
            </a:r>
          </a:p>
          <a:p>
            <a:r>
              <a:rPr lang="en-US" smtClean="0"/>
              <a:t>Substantial coursework in natural or physical sciences, with lab work</a:t>
            </a:r>
          </a:p>
          <a:p>
            <a:r>
              <a:rPr lang="en-US" smtClean="0"/>
              <a:t>Examples: Biology, Chemistry, Mathematics, Health Sciences, Physics,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459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How is a University Structured?</a:t>
            </a:r>
            <a:endParaRPr lang="en-US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3608" y="1120616"/>
            <a:ext cx="1446414" cy="5940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University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0513" y="1714500"/>
            <a:ext cx="781050" cy="596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08338" y="1714500"/>
            <a:ext cx="715962" cy="596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51418" y="2310938"/>
            <a:ext cx="1230284" cy="5818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College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45178" y="2310938"/>
            <a:ext cx="1263535" cy="5818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College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8338" y="2892425"/>
            <a:ext cx="465137" cy="598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528763" y="2892425"/>
            <a:ext cx="415925" cy="598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768975" y="2892425"/>
            <a:ext cx="382588" cy="598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381875" y="2892425"/>
            <a:ext cx="415925" cy="598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85553" y="3491345"/>
            <a:ext cx="1487977" cy="4488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Department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926079" y="3491345"/>
            <a:ext cx="1496291" cy="4488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Department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137265" y="3491345"/>
            <a:ext cx="1463039" cy="432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Department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124007" y="3491345"/>
            <a:ext cx="1346662" cy="432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Department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24300" y="3940175"/>
            <a:ext cx="498475" cy="549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8" idx="2"/>
          </p:cNvCxnSpPr>
          <p:nvPr/>
        </p:nvCxnSpPr>
        <p:spPr>
          <a:xfrm flipH="1">
            <a:off x="3208338" y="3940175"/>
            <a:ext cx="465137" cy="549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273530" y="4488873"/>
            <a:ext cx="1213657" cy="4655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Major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023359" y="4488873"/>
            <a:ext cx="1346663" cy="4655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Major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208338" y="4954588"/>
            <a:ext cx="465137" cy="515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273300" y="4954588"/>
            <a:ext cx="336550" cy="515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338349" y="5469775"/>
            <a:ext cx="1587730" cy="4655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Concentration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487186" y="5469775"/>
            <a:ext cx="1650079" cy="4655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Concentration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0" idx="2"/>
          </p:cNvCxnSpPr>
          <p:nvPr/>
        </p:nvCxnSpPr>
        <p:spPr>
          <a:xfrm>
            <a:off x="7797800" y="3924300"/>
            <a:ext cx="0" cy="565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232864" y="4497185"/>
            <a:ext cx="1128948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Major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12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6">
                    <a:tint val="1000"/>
                  </a:schemeClr>
                </a:solidFill>
              </a:rPr>
              <a:t>For example…</a:t>
            </a:r>
            <a:endParaRPr lang="en-US" sz="40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7714" y="1183595"/>
            <a:ext cx="1317172" cy="468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DePaul University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4686300" y="1651000"/>
            <a:ext cx="4763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069896" y="2155371"/>
            <a:ext cx="1243693" cy="9579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College of Science and Health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4691063" y="3113088"/>
            <a:ext cx="0" cy="479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38600" y="3581399"/>
            <a:ext cx="1295400" cy="4136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Psychology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744913" y="4005263"/>
            <a:ext cx="1017587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62500" y="4005263"/>
            <a:ext cx="854075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52700" y="4310743"/>
            <a:ext cx="1191986" cy="4354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617029" y="4310743"/>
            <a:ext cx="1175657" cy="4136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458913" y="4746625"/>
            <a:ext cx="1306512" cy="293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552700" y="4746625"/>
            <a:ext cx="212725" cy="293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09938" y="4746625"/>
            <a:ext cx="161925" cy="293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309938" y="4746625"/>
            <a:ext cx="1098550" cy="293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454775" y="4746625"/>
            <a:ext cx="1709738" cy="293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454775" y="4746625"/>
            <a:ext cx="0" cy="293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64672" y="5040086"/>
            <a:ext cx="1094014" cy="2721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Standard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1839686" y="5040086"/>
            <a:ext cx="1121228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Human Development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3037114" y="5040086"/>
            <a:ext cx="1077686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Human Services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4408713" y="5040086"/>
            <a:ext cx="1349830" cy="5225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Industrial/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Organizational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5910943" y="5040086"/>
            <a:ext cx="1088572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General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494814" y="5075465"/>
            <a:ext cx="1338943" cy="473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Cognitive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Neuroscience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36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6">
                    <a:tint val="1000"/>
                  </a:schemeClr>
                </a:solidFill>
              </a:rPr>
              <a:t>Switching Majors</a:t>
            </a:r>
            <a:endParaRPr lang="en-US" sz="40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349375"/>
            <a:ext cx="7173913" cy="4906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Switching within the same college: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  <a:cs typeface="+mn-cs"/>
              </a:rPr>
              <a:t>Common core requirements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  <a:cs typeface="+mn-cs"/>
              </a:rPr>
              <a:t>Language and math requirements remain the same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  <a:cs typeface="+mn-cs"/>
              </a:rPr>
              <a:t>Classes are generally more transferable </a:t>
            </a:r>
            <a:endParaRPr lang="en-US" sz="2400" dirty="0">
              <a:solidFill>
                <a:schemeClr val="tx2"/>
              </a:solidFill>
              <a:latin typeface="+mn-lt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sz="2400" dirty="0">
              <a:solidFill>
                <a:schemeClr val="tx2"/>
              </a:solidFill>
              <a:latin typeface="+mn-lt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For Example:</a:t>
            </a:r>
          </a:p>
          <a:p>
            <a:pPr marL="2743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  <a:cs typeface="+mn-cs"/>
              </a:rPr>
              <a:t>College of </a:t>
            </a:r>
            <a:r>
              <a:rPr lang="en-US" sz="2400" dirty="0">
                <a:solidFill>
                  <a:schemeClr val="tx2"/>
                </a:solidFill>
                <a:latin typeface="+mn-lt"/>
                <a:cs typeface="+mn-cs"/>
              </a:rPr>
              <a:t>Communication:</a:t>
            </a:r>
            <a:endParaRPr lang="en-US" sz="24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548640" lvl="1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Common Communication core</a:t>
            </a:r>
          </a:p>
          <a:p>
            <a:pPr marL="548640" lvl="1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College of Communication electives</a:t>
            </a:r>
          </a:p>
          <a:p>
            <a:pPr marL="548640" lvl="1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Language and math requirements remain the same</a:t>
            </a:r>
          </a:p>
          <a:p>
            <a:pPr marL="548640" lvl="1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Many courses are applicable to multiple majors within the </a:t>
            </a:r>
            <a:r>
              <a:rPr lang="en-US" sz="2000" dirty="0">
                <a:latin typeface="+mn-lt"/>
                <a:cs typeface="+mn-cs"/>
              </a:rPr>
              <a:t>College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How Much Do You Know About Yourself?</a:t>
            </a:r>
            <a:endParaRPr lang="en-US" sz="3200" dirty="0">
              <a:solidFill>
                <a:schemeClr val="accent6">
                  <a:tint val="1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r>
              <a:rPr lang="en-US" sz="3200" smtClean="0">
                <a:latin typeface="American Typewriter"/>
                <a:ea typeface="American Typewriter"/>
                <a:cs typeface="American Typewriter"/>
              </a:rPr>
              <a:t>What are your… </a:t>
            </a:r>
          </a:p>
          <a:p>
            <a:pPr lvl="1"/>
            <a:r>
              <a:rPr lang="en-US" sz="3200" smtClean="0">
                <a:latin typeface="American Typewriter"/>
                <a:ea typeface="American Typewriter"/>
                <a:cs typeface="American Typewriter"/>
              </a:rPr>
              <a:t>Interests</a:t>
            </a:r>
          </a:p>
          <a:p>
            <a:pPr lvl="1"/>
            <a:r>
              <a:rPr lang="en-US" sz="3200" smtClean="0">
                <a:latin typeface="American Typewriter"/>
                <a:ea typeface="American Typewriter"/>
                <a:cs typeface="American Typewriter"/>
              </a:rPr>
              <a:t>Skills</a:t>
            </a:r>
          </a:p>
          <a:p>
            <a:pPr lvl="1"/>
            <a:r>
              <a:rPr lang="en-US" sz="3200" smtClean="0">
                <a:latin typeface="American Typewriter"/>
                <a:ea typeface="American Typewriter"/>
                <a:cs typeface="American Typewriter"/>
              </a:rPr>
              <a:t>Values</a:t>
            </a:r>
          </a:p>
          <a:p>
            <a:pPr lvl="1"/>
            <a:r>
              <a:rPr lang="en-US" sz="3200" smtClean="0">
                <a:latin typeface="American Typewriter"/>
                <a:ea typeface="American Typewriter"/>
                <a:cs typeface="American Typewriter"/>
              </a:rPr>
              <a:t>Talents</a:t>
            </a:r>
          </a:p>
          <a:p>
            <a:pPr lvl="1"/>
            <a:r>
              <a:rPr lang="en-US" sz="3200" smtClean="0">
                <a:latin typeface="American Typewriter"/>
                <a:ea typeface="American Typewriter"/>
                <a:cs typeface="American Typewriter"/>
              </a:rPr>
              <a:t>Goals</a:t>
            </a:r>
          </a:p>
        </p:txBody>
      </p:sp>
      <p:pic>
        <p:nvPicPr>
          <p:cNvPr id="28675" name="Picture 3" descr="direction-cartoo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9200" y="2019300"/>
            <a:ext cx="49276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tint val="1000"/>
                  </a:schemeClr>
                </a:solidFill>
                <a:latin typeface="American Typewriter"/>
                <a:cs typeface="American Typewriter"/>
              </a:rPr>
              <a:t>How Much Do You Know About Yourself?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endParaRPr lang="en-US" smtClean="0">
              <a:latin typeface="American Typewriter"/>
              <a:ea typeface="American Typewriter"/>
              <a:cs typeface="American Typewriter"/>
            </a:endParaRPr>
          </a:p>
          <a:p>
            <a:r>
              <a:rPr lang="en-US" smtClean="0">
                <a:latin typeface="American Typewriter"/>
                <a:ea typeface="American Typewriter"/>
                <a:cs typeface="American Typewriter"/>
              </a:rPr>
              <a:t>What courses/subjects have you enjoyed? Why?</a:t>
            </a:r>
          </a:p>
          <a:p>
            <a:r>
              <a:rPr lang="en-US" smtClean="0">
                <a:latin typeface="American Typewriter"/>
                <a:ea typeface="American Typewriter"/>
                <a:cs typeface="American Typewriter"/>
              </a:rPr>
              <a:t>What haven’t you enjoyed?</a:t>
            </a:r>
          </a:p>
          <a:p>
            <a:r>
              <a:rPr lang="en-US" smtClean="0">
                <a:latin typeface="American Typewriter"/>
                <a:ea typeface="American Typewriter"/>
                <a:cs typeface="American Typewriter"/>
              </a:rPr>
              <a:t>Are there subject areas you like more than others?</a:t>
            </a:r>
          </a:p>
          <a:p>
            <a:r>
              <a:rPr lang="en-US" smtClean="0">
                <a:latin typeface="American Typewriter"/>
                <a:ea typeface="American Typewriter"/>
                <a:cs typeface="American Typewriter"/>
              </a:rPr>
              <a:t>Are there subjects you want to learn more about?</a:t>
            </a:r>
          </a:p>
          <a:p>
            <a:r>
              <a:rPr lang="en-US" smtClean="0">
                <a:latin typeface="American Typewriter"/>
                <a:ea typeface="American Typewriter"/>
                <a:cs typeface="American Typewriter"/>
              </a:rPr>
              <a:t>If you have chosen a major, why did you choose it?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710</TotalTime>
  <Words>737</Words>
  <Application>Microsoft Office PowerPoint</Application>
  <PresentationFormat>On-screen Show (4:3)</PresentationFormat>
  <Paragraphs>150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Tw Cen MT</vt:lpstr>
      <vt:lpstr>Arial</vt:lpstr>
      <vt:lpstr>Calibri</vt:lpstr>
      <vt:lpstr>American Typewriter</vt:lpstr>
      <vt:lpstr>Thatch</vt:lpstr>
      <vt:lpstr>Thatch</vt:lpstr>
      <vt:lpstr>Thatch</vt:lpstr>
      <vt:lpstr>Thatch</vt:lpstr>
      <vt:lpstr>Thatch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DePaul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Your Major</dc:title>
  <dc:creator>Chang, Tzong</dc:creator>
  <cp:lastModifiedBy>Money Trap</cp:lastModifiedBy>
  <cp:revision>38</cp:revision>
  <dcterms:created xsi:type="dcterms:W3CDTF">2012-02-29T17:46:49Z</dcterms:created>
  <dcterms:modified xsi:type="dcterms:W3CDTF">2013-10-12T15:35:10Z</dcterms:modified>
</cp:coreProperties>
</file>