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97243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767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4666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2855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3939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05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708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816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8020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upreme_Court_of_the_United_Stat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Illegal_Immigration_Reform_and_Immigrant_Responsibility_Act_of_1996" TargetMode="External"/><Relationship Id="rId4" Type="http://schemas.openxmlformats.org/officeDocument/2006/relationships/hyperlink" Target="http://en.wikipedia.org/wiki/Intermediate_scrutin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cac.org/undocumented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www.illiniosdreamfund.or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cabrera@iit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u="sng">
                <a:latin typeface="Georgia"/>
                <a:ea typeface="Georgia"/>
                <a:cs typeface="Georgia"/>
                <a:sym typeface="Georgia"/>
              </a:rPr>
              <a:t>Accessing Higher Education</a:t>
            </a:r>
          </a:p>
          <a:p>
            <a:pPr algn="ctr">
              <a:spcBef>
                <a:spcPts val="0"/>
              </a:spcBef>
              <a:buNone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The Undocumented Student Pipeline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33" name="Shape 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100" y="1279825"/>
            <a:ext cx="8069350" cy="359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2013- 2014 Updates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/>
              <a:t>DACA students are able to gain employment options. </a:t>
            </a:r>
            <a:r>
              <a:rPr lang="en" sz="1400" b="1"/>
              <a:t>They are not however eligible for Federal Student Aid (FAFSA). </a:t>
            </a:r>
            <a:r>
              <a:rPr lang="en" sz="1400"/>
              <a:t>This 2 yr work permit with S.S.# is solely for work purposes - not for scholarship, college applications and or FAFSA. 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/>
              <a:t>DACA Renewability will begin in 2014 - nothing has been finalized with regards to details - March 2014. Fees for the application may increase along with changes to eligibility.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/>
              <a:t>17 States now provide in State Tuition to Undocumented/DACAmented students.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/>
              <a:t>Teaching and Nursing certifications are open in IL. There is no federal that requires a social security to pursue a medical degree - 73% of the U.S. Physicians are immigrants.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  <a:p>
            <a:pPr marL="457200" lvl="0" indent="-3175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/>
              <a:t>First Undocumented Law student eligible to take bar in California.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63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Plyler  v. Doe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030475"/>
            <a:ext cx="8229600" cy="411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(1982) A case in which the</a:t>
            </a:r>
            <a:r>
              <a:rPr lang="en" sz="1800">
                <a:latin typeface="Georgia"/>
                <a:ea typeface="Georgia"/>
                <a:cs typeface="Georgia"/>
                <a:sym typeface="Georgia"/>
                <a:hlinkClick r:id="rId3"/>
              </a:rPr>
              <a:t> </a:t>
            </a: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Supreme Court  </a:t>
            </a:r>
            <a:r>
              <a:rPr lang="en" sz="1800" b="1">
                <a:latin typeface="Georgia"/>
                <a:ea typeface="Georgia"/>
                <a:cs typeface="Georgia"/>
                <a:sym typeface="Georgia"/>
              </a:rPr>
              <a:t>struck down a state statute denying funding for education to illegal immigrant children </a:t>
            </a: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and simultaneously struck down a municipal school district's attempt to charge illegal immigrants an annual $1,000 tuition fee for each illegal immigrant student to compensate for the lost state funding.</a:t>
            </a:r>
            <a:r>
              <a:rPr lang="en" sz="1800" baseline="30000">
                <a:latin typeface="Georgia"/>
                <a:ea typeface="Georgia"/>
                <a:cs typeface="Georgia"/>
                <a:sym typeface="Georgia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The Court found that where states limit the rights afforded to people (specifically children) based on their status as immigrants, this limitation must be examined under an</a:t>
            </a:r>
            <a:r>
              <a:rPr lang="en" sz="1800">
                <a:latin typeface="Georgia"/>
                <a:ea typeface="Georgia"/>
                <a:cs typeface="Georgia"/>
                <a:sym typeface="Georgia"/>
                <a:hlinkClick r:id="rId4"/>
              </a:rPr>
              <a:t> </a:t>
            </a:r>
            <a:r>
              <a:rPr lang="en" sz="1800" b="1" u="sng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  <a:hlinkClick r:id="rId4"/>
              </a:rPr>
              <a:t>intermediate scrutiny</a:t>
            </a:r>
            <a:r>
              <a:rPr lang="en" sz="1800" b="1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standard to determine whether it furthers a substantial goal of the State.</a:t>
            </a:r>
          </a:p>
          <a:p>
            <a:pPr>
              <a:spcBef>
                <a:spcPts val="0"/>
              </a:spcBef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The</a:t>
            </a:r>
            <a:r>
              <a:rPr lang="en" sz="1800">
                <a:latin typeface="Georgia"/>
                <a:ea typeface="Georgia"/>
                <a:cs typeface="Georgia"/>
                <a:sym typeface="Georgia"/>
                <a:hlinkClick r:id="rId5"/>
              </a:rPr>
              <a:t> </a:t>
            </a:r>
            <a:r>
              <a:rPr lang="en" sz="1800" b="1" u="sng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  <a:hlinkClick r:id="rId5"/>
              </a:rPr>
              <a:t>Illegal Immigration Reform and Immigrant Responsibility Act of 1996</a:t>
            </a:r>
            <a:r>
              <a:rPr lang="en" sz="1800" b="1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have allowed some states to pass statutes that deny undocumented students eligibility for in-state tuition, scholarships, or even bar them from enrollment at public colleges and universities.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Applying to Institutions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There is </a:t>
            </a:r>
            <a:r>
              <a:rPr lang="en" sz="1400" b="1">
                <a:latin typeface="Georgia"/>
                <a:ea typeface="Georgia"/>
                <a:cs typeface="Georgia"/>
                <a:sym typeface="Georgia"/>
              </a:rPr>
              <a:t>NO FEDERAL LAW</a:t>
            </a: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 requiring school districts of employees of institutions of higher education to report undocumented students to immigration authorities. Doing so would violate </a:t>
            </a:r>
            <a:r>
              <a:rPr lang="en" sz="1400" b="1">
                <a:latin typeface="Georgia"/>
                <a:ea typeface="Georgia"/>
                <a:cs typeface="Georgia"/>
                <a:sym typeface="Georgia"/>
              </a:rPr>
              <a:t>FERPA </a:t>
            </a: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(Family Educational Rights &amp; Privacy Act) if information in a student's educational records is disclosed without consent. 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Undocumented Students are </a:t>
            </a:r>
            <a:r>
              <a:rPr lang="en" sz="1400" b="1">
                <a:latin typeface="Georgia"/>
                <a:ea typeface="Georgia"/>
                <a:cs typeface="Georgia"/>
                <a:sym typeface="Georgia"/>
              </a:rPr>
              <a:t>NOT INTERNATIONAL STUDENTS.</a:t>
            </a: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" sz="14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Do not possess a VISA and are ineligible to complete a FAFSA.</a:t>
            </a: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 DACA students should </a:t>
            </a:r>
            <a:r>
              <a:rPr lang="en" sz="1400" b="1">
                <a:latin typeface="Georgia"/>
                <a:ea typeface="Georgia"/>
                <a:cs typeface="Georgia"/>
                <a:sym typeface="Georgia"/>
              </a:rPr>
              <a:t>NOT</a:t>
            </a: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 use their DACA S.S.# on college applications or to complete a FAFSA.</a:t>
            </a:r>
          </a:p>
          <a:p>
            <a:pPr>
              <a:spcBef>
                <a:spcPts val="0"/>
              </a:spcBef>
              <a:buNone/>
            </a:pP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0742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175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0200" y="1429950"/>
            <a:ext cx="3615999" cy="334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Public Institutions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Due to the IIRIR Act, public institutions are unable to offer Merit or Need Based Aid to undocumented immigrants. </a:t>
            </a:r>
            <a:r>
              <a:rPr lang="en" sz="1400" b="1">
                <a:latin typeface="Georgia"/>
                <a:ea typeface="Georgia"/>
                <a:cs typeface="Georgia"/>
                <a:sym typeface="Georgia"/>
              </a:rPr>
              <a:t>Some institutions have a don’t ask - don’t tell policy. </a:t>
            </a: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This means if you do not disclose your status they may be eligible to offer you merit based aid.</a:t>
            </a:r>
          </a:p>
          <a:p>
            <a:pPr lvl="0" rtl="0">
              <a:spcBef>
                <a:spcPts val="0"/>
              </a:spcBef>
              <a:buNone/>
            </a:pP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175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Understand that Tuition is only one piece of attending and that additional costs, such as: Institutional Fees, Labs, Medical Insurance, Books and Transportation are not included in tuition. These fees would also needed to be added on to your tuition expenses. 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 b="1" u="sng">
                <a:latin typeface="Georgia"/>
                <a:ea typeface="Georgia"/>
                <a:cs typeface="Georgia"/>
                <a:sym typeface="Georgia"/>
              </a:rPr>
              <a:t>AFFIDAVIT:</a:t>
            </a:r>
            <a:r>
              <a:rPr lang="en" sz="1400" u="sng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Written version of a sworn statement that is  utilized to be considered for in-state tuition (HB-60).This form indicates a promise to legalize their immigration status as soon as they are eligible. Signed by a notary public - someone within your high school/institution is a notary public.</a:t>
            </a:r>
          </a:p>
          <a:p>
            <a:pPr lvl="0" rtl="0">
              <a:spcBef>
                <a:spcPts val="0"/>
              </a:spcBef>
              <a:buNone/>
            </a:pP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175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 b="1" u="sng">
                <a:latin typeface="Georgia"/>
                <a:ea typeface="Georgia"/>
                <a:cs typeface="Georgia"/>
                <a:sym typeface="Georgia"/>
              </a:rPr>
              <a:t>IACAC:</a:t>
            </a: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 Illinois Association for College Admission Counseling - A 2/4 yr guide for undocumented students in IL/outside of IL. </a:t>
            </a:r>
            <a:r>
              <a:rPr lang="en" sz="1400" u="sng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http://www.iacac.org/undocumented/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725" y="84950"/>
            <a:ext cx="8964475" cy="4988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56525"/>
            <a:ext cx="8229600" cy="884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Illinois Dream Act 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028700"/>
            <a:ext cx="3994500" cy="389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●"/>
            </a:pPr>
            <a:r>
              <a:rPr lang="en" sz="1400" b="1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2014-15 On-line application will go live December 2013. Deadline March 1, 2014.</a:t>
            </a:r>
          </a:p>
          <a:p>
            <a:pPr lvl="0" rtl="0">
              <a:spcBef>
                <a:spcPts val="0"/>
              </a:spcBef>
              <a:buNone/>
            </a:pPr>
            <a:endParaRPr sz="1400" b="1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 b="1">
                <a:latin typeface="Georgia"/>
                <a:ea typeface="Georgia"/>
                <a:cs typeface="Georgia"/>
                <a:sym typeface="Georgia"/>
              </a:rPr>
              <a:t>GPA: 2.5 with 2 letters of recommendation (non family member).</a:t>
            </a:r>
          </a:p>
          <a:p>
            <a:pPr lvl="0" rtl="0">
              <a:spcBef>
                <a:spcPts val="0"/>
              </a:spcBef>
              <a:buNone/>
            </a:pPr>
            <a:endParaRPr sz="1400" b="1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Open to undocumented immigrants who are ineligible to complete a FAFSA and DACA students. </a:t>
            </a:r>
          </a:p>
          <a:p>
            <a:pPr lvl="0" rtl="0">
              <a:spcBef>
                <a:spcPts val="0"/>
              </a:spcBef>
              <a:buNone/>
            </a:pP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Recipient must attended an accredited 2/4 year institution in or outside of IL. </a:t>
            </a:r>
            <a:r>
              <a:rPr lang="en" sz="1400" b="1">
                <a:latin typeface="Georgia"/>
                <a:ea typeface="Georgia"/>
                <a:cs typeface="Georgia"/>
                <a:sym typeface="Georgia"/>
              </a:rPr>
              <a:t>No funds will be distributed to for profit institutions. 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4692275" y="1028850"/>
            <a:ext cx="3994500" cy="389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 b="1">
                <a:latin typeface="Georgia"/>
                <a:ea typeface="Georgia"/>
                <a:cs typeface="Georgia"/>
                <a:sym typeface="Georgia"/>
              </a:rPr>
              <a:t>2 Essays: </a:t>
            </a: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(1)Your personal story on being an undocumented student. (2) Special Circumstance: is there anything else you would like the selection committee to be aware of.</a:t>
            </a:r>
          </a:p>
          <a:p>
            <a:pPr lvl="0" rtl="0">
              <a:spcBef>
                <a:spcPts val="0"/>
              </a:spcBef>
              <a:buNone/>
            </a:pP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 b="1">
                <a:latin typeface="Georgia"/>
                <a:ea typeface="Georgia"/>
                <a:cs typeface="Georgia"/>
                <a:sym typeface="Georgia"/>
              </a:rPr>
              <a:t>February Higher Educational Access Panel - Illinois Latino Family Commission, IRS, IL Certification Board.</a:t>
            </a:r>
          </a:p>
          <a:p>
            <a:pPr lvl="0" rtl="0">
              <a:spcBef>
                <a:spcPts val="0"/>
              </a:spcBef>
              <a:buNone/>
            </a:pPr>
            <a:endParaRPr sz="1400" b="1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 b="1">
                <a:latin typeface="Georgia"/>
                <a:ea typeface="Georgia"/>
                <a:cs typeface="Georgia"/>
                <a:sym typeface="Georgia"/>
              </a:rPr>
              <a:t>March 2014:</a:t>
            </a: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 Undocumented Student College Fair - MXC.</a:t>
            </a:r>
          </a:p>
          <a:p>
            <a:pPr lvl="0" rtl="0">
              <a:spcBef>
                <a:spcPts val="0"/>
              </a:spcBef>
              <a:buNone/>
            </a:pP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17500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●"/>
            </a:pPr>
            <a:r>
              <a:rPr lang="en" sz="1400" b="1" u="sng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www.illinoisdreamfund.org</a:t>
            </a:r>
          </a:p>
          <a:p>
            <a:pPr lvl="0">
              <a:spcBef>
                <a:spcPts val="0"/>
              </a:spcBef>
              <a:buNone/>
            </a:pPr>
            <a:endParaRPr sz="1400" b="1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Questions??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668875" y="2146575"/>
            <a:ext cx="7898999" cy="159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Tanya Cabrera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(312) 919-9411     </a:t>
            </a:r>
            <a:r>
              <a:rPr lang="en" sz="1800" u="sng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tcabrera@iit.edu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Associate Director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Minority Outreach &amp; Undocumented Student Initiatives</a:t>
            </a:r>
          </a:p>
          <a:p>
            <a:pPr algn="ctr">
              <a:spcBef>
                <a:spcPts val="0"/>
              </a:spcBef>
              <a:buNone/>
            </a:pPr>
            <a:r>
              <a:rPr lang="en" sz="1800">
                <a:latin typeface="Georgia"/>
                <a:ea typeface="Georgia"/>
                <a:cs typeface="Georgia"/>
                <a:sym typeface="Georgia"/>
              </a:rPr>
              <a:t>Vice Provost - IIT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708</Words>
  <Application>Microsoft Office PowerPoint</Application>
  <PresentationFormat>On-screen Show (16:9)</PresentationFormat>
  <Paragraphs>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Georgia</vt:lpstr>
      <vt:lpstr>swiss</vt:lpstr>
      <vt:lpstr>Accessing Higher Education The Undocumented Student Pipeline</vt:lpstr>
      <vt:lpstr>2013- 2014 Updates</vt:lpstr>
      <vt:lpstr>Plyler  v. Doe</vt:lpstr>
      <vt:lpstr>Applying to Institutions</vt:lpstr>
      <vt:lpstr>Public Institutions</vt:lpstr>
      <vt:lpstr>PowerPoint Presentation</vt:lpstr>
      <vt:lpstr>Illinois Dream Act </vt:lpstr>
      <vt:lpstr>Questions??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Accessing Higher Education The Undocumented Student Pipeline</dc:title>
  <dc:creator>Ellen Goldberg</dc:creator>
  <cp:lastModifiedBy>Ellen Goldberg</cp:lastModifiedBy>
  <cp:revision>1</cp:revision>
  <dcterms:modified xsi:type="dcterms:W3CDTF">2015-06-23T12:08:00Z</dcterms:modified>
</cp:coreProperties>
</file>