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4"/>
  </p:notesMasterIdLst>
  <p:handoutMasterIdLst>
    <p:handoutMasterId r:id="rId35"/>
  </p:handoutMasterIdLst>
  <p:sldIdLst>
    <p:sldId id="557" r:id="rId2"/>
    <p:sldId id="508" r:id="rId3"/>
    <p:sldId id="524" r:id="rId4"/>
    <p:sldId id="527" r:id="rId5"/>
    <p:sldId id="540" r:id="rId6"/>
    <p:sldId id="528" r:id="rId7"/>
    <p:sldId id="529" r:id="rId8"/>
    <p:sldId id="541" r:id="rId9"/>
    <p:sldId id="531" r:id="rId10"/>
    <p:sldId id="542" r:id="rId11"/>
    <p:sldId id="533" r:id="rId12"/>
    <p:sldId id="543" r:id="rId13"/>
    <p:sldId id="535" r:id="rId14"/>
    <p:sldId id="544" r:id="rId15"/>
    <p:sldId id="538" r:id="rId16"/>
    <p:sldId id="537" r:id="rId17"/>
    <p:sldId id="539" r:id="rId18"/>
    <p:sldId id="525" r:id="rId19"/>
    <p:sldId id="526" r:id="rId20"/>
    <p:sldId id="545" r:id="rId21"/>
    <p:sldId id="546" r:id="rId22"/>
    <p:sldId id="550" r:id="rId23"/>
    <p:sldId id="551" r:id="rId24"/>
    <p:sldId id="552" r:id="rId25"/>
    <p:sldId id="553" r:id="rId26"/>
    <p:sldId id="547" r:id="rId27"/>
    <p:sldId id="548" r:id="rId28"/>
    <p:sldId id="549" r:id="rId29"/>
    <p:sldId id="554" r:id="rId30"/>
    <p:sldId id="555" r:id="rId31"/>
    <p:sldId id="556" r:id="rId32"/>
    <p:sldId id="515" r:id="rId33"/>
  </p:sldIdLst>
  <p:sldSz cx="9144000" cy="6858000" type="screen4x3"/>
  <p:notesSz cx="7010400" cy="9236075"/>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BF0000"/>
    <a:srgbClr val="4D7F33"/>
    <a:srgbClr val="66AA44"/>
    <a:srgbClr val="33CC33"/>
    <a:srgbClr val="002266"/>
    <a:srgbClr val="000000"/>
    <a:srgbClr val="EDCAED"/>
  </p:clrMru>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7" autoAdjust="0"/>
    <p:restoredTop sz="41208" autoAdjust="0"/>
  </p:normalViewPr>
  <p:slideViewPr>
    <p:cSldViewPr snapToGrid="0" snapToObjects="1">
      <p:cViewPr>
        <p:scale>
          <a:sx n="75" d="100"/>
          <a:sy n="75" d="100"/>
        </p:scale>
        <p:origin x="-1044" y="-72"/>
      </p:cViewPr>
      <p:guideLst>
        <p:guide orient="horz" pos="602"/>
        <p:guide orient="horz" pos="4043"/>
        <p:guide orient="horz" pos="2387"/>
        <p:guide orient="horz" pos="4233"/>
        <p:guide orient="horz" pos="801"/>
        <p:guide orient="horz" pos="695"/>
        <p:guide pos="2880"/>
        <p:guide pos="288"/>
        <p:guide pos="5501"/>
        <p:guide pos="2824"/>
        <p:guide pos="2936"/>
        <p:guide pos="4172"/>
        <p:guide pos="158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2796" y="-96"/>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sz="quarter" idx="1"/>
          </p:nvPr>
        </p:nvSpPr>
        <p:spPr>
          <a:xfrm>
            <a:off x="3970338" y="0"/>
            <a:ext cx="3038475" cy="461963"/>
          </a:xfrm>
          <a:prstGeom prst="rect">
            <a:avLst/>
          </a:prstGeom>
        </p:spPr>
        <p:txBody>
          <a:bodyPr vert="horz" lIns="92830" tIns="46415" rIns="92830" bIns="46415" rtlCol="0"/>
          <a:lstStyle>
            <a:lvl1pPr algn="r" fontAlgn="auto">
              <a:spcBef>
                <a:spcPts val="0"/>
              </a:spcBef>
              <a:spcAft>
                <a:spcPts val="0"/>
              </a:spcAft>
              <a:defRPr sz="1200" smtClean="0">
                <a:latin typeface="+mn-lt"/>
                <a:cs typeface="+mn-cs"/>
              </a:defRPr>
            </a:lvl1pPr>
          </a:lstStyle>
          <a:p>
            <a:pPr>
              <a:defRPr/>
            </a:pPr>
            <a:fld id="{E22490A9-62C0-4F47-B32F-71050B2A0AA4}" type="datetimeFigureOut">
              <a:rPr lang="en-CA"/>
              <a:pPr>
                <a:defRPr/>
              </a:pPr>
              <a:t>20/10/2013</a:t>
            </a:fld>
            <a:endParaRPr lang="en-CA"/>
          </a:p>
        </p:txBody>
      </p:sp>
      <p:sp>
        <p:nvSpPr>
          <p:cNvPr id="4" name="Footer Placeholder 3"/>
          <p:cNvSpPr>
            <a:spLocks noGrp="1"/>
          </p:cNvSpPr>
          <p:nvPr>
            <p:ph type="ftr" sz="quarter" idx="2"/>
          </p:nvPr>
        </p:nvSpPr>
        <p:spPr>
          <a:xfrm>
            <a:off x="0" y="8772525"/>
            <a:ext cx="3038475" cy="461963"/>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2830" tIns="46415" rIns="92830" bIns="46415" rtlCol="0" anchor="b"/>
          <a:lstStyle>
            <a:lvl1pPr algn="r" fontAlgn="auto">
              <a:spcBef>
                <a:spcPts val="0"/>
              </a:spcBef>
              <a:spcAft>
                <a:spcPts val="0"/>
              </a:spcAft>
              <a:defRPr sz="1200" smtClean="0">
                <a:latin typeface="+mn-lt"/>
                <a:cs typeface="+mn-cs"/>
              </a:defRPr>
            </a:lvl1pPr>
          </a:lstStyle>
          <a:p>
            <a:pPr>
              <a:defRPr/>
            </a:pPr>
            <a:fld id="{C83D271B-94D8-4226-A92C-63C0F5D38DB4}"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2830" tIns="46415" rIns="92830" bIns="46415" rtlCol="0"/>
          <a:lstStyle>
            <a:lvl1pPr algn="r" fontAlgn="auto">
              <a:spcBef>
                <a:spcPts val="0"/>
              </a:spcBef>
              <a:spcAft>
                <a:spcPts val="0"/>
              </a:spcAft>
              <a:defRPr sz="1200" smtClean="0">
                <a:latin typeface="+mn-lt"/>
                <a:cs typeface="+mn-cs"/>
              </a:defRPr>
            </a:lvl1pPr>
          </a:lstStyle>
          <a:p>
            <a:pPr>
              <a:defRPr/>
            </a:pPr>
            <a:fld id="{4A247ABF-1AEA-4C52-8E17-494D8885937A}" type="datetimeFigureOut">
              <a:rPr lang="en-US"/>
              <a:pPr>
                <a:defRPr/>
              </a:pPr>
              <a:t>10/20/2013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2830" tIns="46415" rIns="92830" bIns="46415" rtlCol="0" anchor="b"/>
          <a:lstStyle>
            <a:lvl1pPr algn="r" fontAlgn="auto">
              <a:spcBef>
                <a:spcPts val="0"/>
              </a:spcBef>
              <a:spcAft>
                <a:spcPts val="0"/>
              </a:spcAft>
              <a:defRPr sz="1200" smtClean="0">
                <a:latin typeface="+mn-lt"/>
                <a:cs typeface="+mn-cs"/>
              </a:defRPr>
            </a:lvl1pPr>
          </a:lstStyle>
          <a:p>
            <a:pPr>
              <a:defRPr/>
            </a:pPr>
            <a:fld id="{4AD96F53-82DD-4467-B3FA-BD4AAE48DD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xfrm>
            <a:off x="1204913" y="700088"/>
            <a:ext cx="4602162" cy="3451225"/>
          </a:xfrm>
          <a:noFill/>
          <a:ln>
            <a:solidFill>
              <a:srgbClr val="000000"/>
            </a:solidFill>
            <a:miter lim="800000"/>
            <a:headEnd/>
            <a:tailEnd/>
          </a:ln>
        </p:spPr>
      </p:sp>
      <p:sp>
        <p:nvSpPr>
          <p:cNvPr id="45058" name="Rectangle 3"/>
          <p:cNvSpPr>
            <a:spLocks noGrp="1" noChangeArrowheads="1"/>
          </p:cNvSpPr>
          <p:nvPr>
            <p:ph type="body" idx="1"/>
          </p:nvPr>
        </p:nvSpPr>
        <p:spPr bwMode="auto">
          <a:xfrm>
            <a:off x="923925" y="4384675"/>
            <a:ext cx="5084763" cy="4156075"/>
          </a:xfrm>
          <a:noFill/>
        </p:spPr>
        <p:txBody>
          <a:bodyPr wrap="square" lIns="92802" tIns="46401" rIns="92802" bIns="46401" numCol="1" anchor="t" anchorCtr="0" compatLnSpc="1">
            <a:prstTxWarp prst="textNoShape">
              <a:avLst/>
            </a:prstTxWarp>
          </a:bodyPr>
          <a:lstStyle/>
          <a:p>
            <a:pPr>
              <a:spcBef>
                <a:spcPct val="0"/>
              </a:spcBef>
            </a:pPr>
            <a:endParaRPr lang="en-US" smtClean="0">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1204913" y="700088"/>
            <a:ext cx="4602162" cy="3451225"/>
          </a:xfrm>
          <a:noFill/>
          <a:ln>
            <a:solidFill>
              <a:srgbClr val="000000"/>
            </a:solidFill>
            <a:miter lim="800000"/>
            <a:headEnd/>
            <a:tailEnd/>
          </a:ln>
        </p:spPr>
      </p:sp>
      <p:sp>
        <p:nvSpPr>
          <p:cNvPr id="47106" name="Rectangle 3"/>
          <p:cNvSpPr>
            <a:spLocks noGrp="1" noChangeArrowheads="1"/>
          </p:cNvSpPr>
          <p:nvPr>
            <p:ph type="body" idx="1"/>
          </p:nvPr>
        </p:nvSpPr>
        <p:spPr bwMode="auto">
          <a:xfrm>
            <a:off x="923925" y="4384675"/>
            <a:ext cx="5084763" cy="4156075"/>
          </a:xfrm>
          <a:noFill/>
        </p:spPr>
        <p:txBody>
          <a:bodyPr wrap="square" lIns="92802" tIns="46401" rIns="92802" bIns="46401" numCol="1" anchor="t" anchorCtr="0" compatLnSpc="1">
            <a:prstTxWarp prst="textNoShape">
              <a:avLst/>
            </a:prstTxWarp>
          </a:bodyPr>
          <a:lstStyle/>
          <a:p>
            <a:pPr>
              <a:spcBef>
                <a:spcPct val="0"/>
              </a:spcBef>
            </a:pPr>
            <a:endParaRPr lang="en-US"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xfrm>
            <a:off x="1204913" y="700088"/>
            <a:ext cx="4602162" cy="3451225"/>
          </a:xfrm>
          <a:noFill/>
          <a:ln>
            <a:solidFill>
              <a:srgbClr val="000000"/>
            </a:solidFill>
            <a:miter lim="800000"/>
            <a:headEnd/>
            <a:tailEnd/>
          </a:ln>
        </p:spPr>
      </p:sp>
      <p:sp>
        <p:nvSpPr>
          <p:cNvPr id="49154" name="Rectangle 3"/>
          <p:cNvSpPr>
            <a:spLocks noGrp="1" noChangeArrowheads="1"/>
          </p:cNvSpPr>
          <p:nvPr>
            <p:ph type="body" idx="1"/>
          </p:nvPr>
        </p:nvSpPr>
        <p:spPr bwMode="auto">
          <a:xfrm>
            <a:off x="923925" y="4384675"/>
            <a:ext cx="5084763" cy="4156075"/>
          </a:xfrm>
          <a:noFill/>
        </p:spPr>
        <p:txBody>
          <a:bodyPr wrap="square" lIns="92802" tIns="46401" rIns="92802" bIns="46401" numCol="1" anchor="t" anchorCtr="0" compatLnSpc="1">
            <a:prstTxWarp prst="textNoShape">
              <a:avLst/>
            </a:prstTxWarp>
          </a:bodyPr>
          <a:lstStyle/>
          <a:p>
            <a:pPr>
              <a:spcBef>
                <a:spcPct val="0"/>
              </a:spcBef>
            </a:pPr>
            <a:endParaRPr lang="en-US" smtClean="0">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xfrm>
            <a:off x="1204913" y="700088"/>
            <a:ext cx="4602162" cy="3451225"/>
          </a:xfrm>
          <a:noFill/>
          <a:ln>
            <a:solidFill>
              <a:srgbClr val="000000"/>
            </a:solidFill>
            <a:miter lim="800000"/>
            <a:headEnd/>
            <a:tailEnd/>
          </a:ln>
        </p:spPr>
      </p:sp>
      <p:sp>
        <p:nvSpPr>
          <p:cNvPr id="51202" name="Rectangle 3"/>
          <p:cNvSpPr>
            <a:spLocks noGrp="1" noChangeArrowheads="1"/>
          </p:cNvSpPr>
          <p:nvPr>
            <p:ph type="body" idx="1"/>
          </p:nvPr>
        </p:nvSpPr>
        <p:spPr bwMode="auto">
          <a:xfrm>
            <a:off x="923925" y="4384675"/>
            <a:ext cx="5084763" cy="4156075"/>
          </a:xfrm>
          <a:noFill/>
        </p:spPr>
        <p:txBody>
          <a:bodyPr wrap="square" lIns="92802" tIns="46401" rIns="92802" bIns="46401" numCol="1" anchor="t" anchorCtr="0" compatLnSpc="1">
            <a:prstTxWarp prst="textNoShape">
              <a:avLst/>
            </a:prstTxWarp>
          </a:bodyPr>
          <a:lstStyle/>
          <a:p>
            <a:pPr>
              <a:spcBef>
                <a:spcPct val="0"/>
              </a:spcBef>
            </a:pPr>
            <a:endParaRPr lang="en-US" smtClean="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xfrm>
            <a:off x="1204913" y="700088"/>
            <a:ext cx="4602162" cy="3451225"/>
          </a:xfrm>
          <a:noFill/>
          <a:ln>
            <a:solidFill>
              <a:srgbClr val="000000"/>
            </a:solidFill>
            <a:miter lim="800000"/>
            <a:headEnd/>
            <a:tailEnd/>
          </a:ln>
        </p:spPr>
      </p:sp>
      <p:sp>
        <p:nvSpPr>
          <p:cNvPr id="53250" name="Rectangle 3"/>
          <p:cNvSpPr>
            <a:spLocks noGrp="1" noChangeArrowheads="1"/>
          </p:cNvSpPr>
          <p:nvPr>
            <p:ph type="body" idx="1"/>
          </p:nvPr>
        </p:nvSpPr>
        <p:spPr bwMode="auto">
          <a:xfrm>
            <a:off x="923925" y="4384675"/>
            <a:ext cx="5084763" cy="4156075"/>
          </a:xfrm>
          <a:noFill/>
        </p:spPr>
        <p:txBody>
          <a:bodyPr wrap="square" lIns="92802" tIns="46401" rIns="92802" bIns="46401" numCol="1" anchor="t" anchorCtr="0" compatLnSpc="1">
            <a:prstTxWarp prst="textNoShape">
              <a:avLst/>
            </a:prstTxWarp>
          </a:bodyPr>
          <a:lstStyle/>
          <a:p>
            <a:pPr>
              <a:spcBef>
                <a:spcPct val="0"/>
              </a:spcBef>
            </a:pPr>
            <a:endParaRPr lang="en-US" smtClean="0">
              <a:latin typeface="Arial"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Source for article: http://blog.Internetnews.com/skerner/2009/03/cisco-fatty-a-sad-but-true-twi.html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endParaRPr lang="en-US" sz="8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BAD77F-0E0E-499B-B4A0-4375229E4E27}"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78D6EA-F18C-43BB-8F2A-77EC55C8DA1C}"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6356C4-52E8-4FEF-A71B-12B1FE333428}"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DFDFC6-56A3-40C3-8341-3380BB8BC11A}"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7F1A10-EB67-4FA8-B703-3BA82EAC13BD}" type="slidenum">
              <a:rPr lang="en-GB">
                <a:cs typeface="Arial" charset="0"/>
              </a:rPr>
              <a:pPr fontAlgn="base">
                <a:spcBef>
                  <a:spcPct val="0"/>
                </a:spcBef>
                <a:spcAft>
                  <a:spcPct val="0"/>
                </a:spcAft>
              </a:pPr>
              <a:t>20</a:t>
            </a:fld>
            <a:endParaRPr lang="en-GB">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366A9C-7DD5-4095-A6C3-1A775D3B711D}" type="slidenum">
              <a:rPr lang="en-GB">
                <a:cs typeface="Arial" charset="0"/>
              </a:rPr>
              <a:pPr fontAlgn="base">
                <a:spcBef>
                  <a:spcPct val="0"/>
                </a:spcBef>
                <a:spcAft>
                  <a:spcPct val="0"/>
                </a:spcAft>
              </a:pPr>
              <a:t>21</a:t>
            </a:fld>
            <a:endParaRPr lang="en-GB">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22527B-6145-49BA-8320-6E1FB0ADDE3B}"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AB26A7-9E96-4AA0-B8A9-F663786DF52A}"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8ABED4-117D-4764-AB9A-FF23BB5B20A4}"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D975DA-A434-436F-9A24-7D900042D620}"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565A8E-3677-43C3-B135-FF78F72DD800}" type="slidenum">
              <a:rPr lang="en-GB">
                <a:cs typeface="Arial" charset="0"/>
              </a:rPr>
              <a:pPr fontAlgn="base">
                <a:spcBef>
                  <a:spcPct val="0"/>
                </a:spcBef>
                <a:spcAft>
                  <a:spcPct val="0"/>
                </a:spcAft>
              </a:pPr>
              <a:t>26</a:t>
            </a:fld>
            <a:endParaRPr lang="en-GB">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B12717-7C00-45DA-B48B-A3B1CD268B74}" type="slidenum">
              <a:rPr lang="en-GB">
                <a:cs typeface="Arial" charset="0"/>
              </a:rPr>
              <a:pPr fontAlgn="base">
                <a:spcBef>
                  <a:spcPct val="0"/>
                </a:spcBef>
                <a:spcAft>
                  <a:spcPct val="0"/>
                </a:spcAft>
              </a:pPr>
              <a:t>27</a:t>
            </a:fld>
            <a:endParaRPr lang="en-GB">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C61F5C-09FA-4D21-A726-7455D4B84C4E}" type="slidenum">
              <a:rPr lang="en-GB">
                <a:cs typeface="Arial" charset="0"/>
              </a:rPr>
              <a:pPr fontAlgn="base">
                <a:spcBef>
                  <a:spcPct val="0"/>
                </a:spcBef>
                <a:spcAft>
                  <a:spcPct val="0"/>
                </a:spcAft>
              </a:pPr>
              <a:t>28</a:t>
            </a:fld>
            <a:endParaRPr lang="en-GB">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D048C7-C200-422F-9C74-BDD1DA0D2721}" type="slidenum">
              <a:rPr lang="en-GB">
                <a:cs typeface="Arial" charset="0"/>
              </a:rPr>
              <a:pPr fontAlgn="base">
                <a:spcBef>
                  <a:spcPct val="0"/>
                </a:spcBef>
                <a:spcAft>
                  <a:spcPct val="0"/>
                </a:spcAft>
              </a:pPr>
              <a:t>29</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35414F-EFF1-411F-9496-85C1A9AE810E}"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9CD47D-FDD2-4948-A97A-494487C05975}"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5CB788-E19C-4DA3-BB20-20283455FE62}"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BF81E6-A787-4D24-A85B-EF754D60DB75}"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8E48FA-7FFD-4F7B-A415-F23B6D2A252A}"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cs typeface="Arial" charset="0"/>
              </a:rPr>
              <a:t>Products: Automotive, Industrial, Infrastructure &amp; Travel</a:t>
            </a:r>
          </a:p>
        </p:txBody>
      </p:sp>
      <p:sp>
        <p:nvSpPr>
          <p:cNvPr id="3482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C955C91-E16F-474D-A894-71CDC5787CF6}" type="datetime1">
              <a:rPr lang="en-US">
                <a:cs typeface="Arial" charset="0"/>
              </a:rPr>
              <a:pPr fontAlgn="base">
                <a:spcBef>
                  <a:spcPct val="0"/>
                </a:spcBef>
                <a:spcAft>
                  <a:spcPct val="0"/>
                </a:spcAft>
              </a:pPr>
              <a:t>10/20/2013</a:t>
            </a:fld>
            <a:endParaRPr lang="en-US">
              <a:cs typeface="Arial" charset="0"/>
            </a:endParaRPr>
          </a:p>
        </p:txBody>
      </p:sp>
      <p:sp>
        <p:nvSpPr>
          <p:cNvPr id="3482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 2009 Accenture All Rights Reserved.</a:t>
            </a:r>
          </a:p>
        </p:txBody>
      </p:sp>
      <p:sp>
        <p:nvSpPr>
          <p:cNvPr id="3482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6562CD-ED8E-4A66-B780-5CAFA921E85C}"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xfrm>
            <a:off x="1204913" y="700088"/>
            <a:ext cx="4602162" cy="3451225"/>
          </a:xfrm>
          <a:noFill/>
          <a:ln>
            <a:solidFill>
              <a:srgbClr val="000000"/>
            </a:solidFill>
            <a:miter lim="800000"/>
            <a:headEnd/>
            <a:tailEnd/>
          </a:ln>
        </p:spPr>
      </p:sp>
      <p:sp>
        <p:nvSpPr>
          <p:cNvPr id="36866" name="Rectangle 3"/>
          <p:cNvSpPr>
            <a:spLocks noGrp="1" noChangeArrowheads="1"/>
          </p:cNvSpPr>
          <p:nvPr>
            <p:ph type="body" idx="1"/>
          </p:nvPr>
        </p:nvSpPr>
        <p:spPr bwMode="auto">
          <a:xfrm>
            <a:off x="923925" y="4384675"/>
            <a:ext cx="5084763" cy="4156075"/>
          </a:xfrm>
          <a:noFill/>
        </p:spPr>
        <p:txBody>
          <a:bodyPr wrap="square" lIns="92802" tIns="46401" rIns="92802" bIns="46401" numCol="1" anchor="t" anchorCtr="0" compatLnSpc="1">
            <a:prstTxWarp prst="textNoShape">
              <a:avLst/>
            </a:prstTxWarp>
          </a:bodyPr>
          <a:lstStyle/>
          <a:p>
            <a:pPr>
              <a:spcBef>
                <a:spcPct val="0"/>
              </a:spcBef>
            </a:pPr>
            <a:endParaRPr lang="en-US"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xfrm>
            <a:off x="1204913" y="700088"/>
            <a:ext cx="4602162" cy="3451225"/>
          </a:xfrm>
          <a:noFill/>
          <a:ln>
            <a:solidFill>
              <a:srgbClr val="000000"/>
            </a:solidFill>
            <a:miter lim="800000"/>
            <a:headEnd/>
            <a:tailEnd/>
          </a:ln>
        </p:spPr>
      </p:sp>
      <p:sp>
        <p:nvSpPr>
          <p:cNvPr id="38914" name="Rectangle 3"/>
          <p:cNvSpPr>
            <a:spLocks noGrp="1" noChangeArrowheads="1"/>
          </p:cNvSpPr>
          <p:nvPr>
            <p:ph type="body" idx="1"/>
          </p:nvPr>
        </p:nvSpPr>
        <p:spPr bwMode="auto">
          <a:xfrm>
            <a:off x="923925" y="4384675"/>
            <a:ext cx="5084763" cy="4156075"/>
          </a:xfrm>
          <a:noFill/>
        </p:spPr>
        <p:txBody>
          <a:bodyPr wrap="square" lIns="92802" tIns="46401" rIns="92802" bIns="46401" numCol="1" anchor="t" anchorCtr="0" compatLnSpc="1">
            <a:prstTxWarp prst="textNoShape">
              <a:avLst/>
            </a:prstTxWarp>
          </a:bodyPr>
          <a:lstStyle/>
          <a:p>
            <a:pPr>
              <a:spcBef>
                <a:spcPct val="0"/>
              </a:spcBef>
            </a:pPr>
            <a:r>
              <a:rPr lang="en-US" b="1" smtClean="0">
                <a:latin typeface="Arial" charset="0"/>
                <a:ea typeface="ＭＳ Ｐゴシック" pitchFamily="34" charset="-128"/>
              </a:rPr>
              <a:t>EXERCISE: Have students identify if the post is acceptable or not, and explain why or why not.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204913" y="700088"/>
            <a:ext cx="4602162" cy="3451225"/>
          </a:xfrm>
          <a:noFill/>
          <a:ln>
            <a:solidFill>
              <a:srgbClr val="000000"/>
            </a:solidFill>
            <a:miter lim="800000"/>
            <a:headEnd/>
            <a:tailEnd/>
          </a:ln>
        </p:spPr>
      </p:sp>
      <p:sp>
        <p:nvSpPr>
          <p:cNvPr id="40962" name="Rectangle 3"/>
          <p:cNvSpPr>
            <a:spLocks noGrp="1" noChangeArrowheads="1"/>
          </p:cNvSpPr>
          <p:nvPr>
            <p:ph type="body" idx="1"/>
          </p:nvPr>
        </p:nvSpPr>
        <p:spPr bwMode="auto">
          <a:xfrm>
            <a:off x="923925" y="4384675"/>
            <a:ext cx="5084763" cy="4156075"/>
          </a:xfrm>
          <a:noFill/>
        </p:spPr>
        <p:txBody>
          <a:bodyPr wrap="square" lIns="92802" tIns="46401" rIns="92802" bIns="46401" numCol="1" anchor="t" anchorCtr="0" compatLnSpc="1">
            <a:prstTxWarp prst="textNoShape">
              <a:avLst/>
            </a:prstTxWarp>
          </a:bodyPr>
          <a:lstStyle/>
          <a:p>
            <a:pPr>
              <a:spcBef>
                <a:spcPct val="0"/>
              </a:spcBef>
            </a:pPr>
            <a:r>
              <a:rPr lang="en-US" b="1" smtClean="0">
                <a:latin typeface="Arial" charset="0"/>
                <a:ea typeface="ＭＳ Ｐゴシック" pitchFamily="34" charset="-128"/>
              </a:rPr>
              <a:t>EXERCISE: Have students identify if the post is acceptable or not, and explain why or why not.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xfrm>
            <a:off x="1204913" y="700088"/>
            <a:ext cx="4602162" cy="3451225"/>
          </a:xfrm>
          <a:noFill/>
          <a:ln>
            <a:solidFill>
              <a:srgbClr val="000000"/>
            </a:solidFill>
            <a:miter lim="800000"/>
            <a:headEnd/>
            <a:tailEnd/>
          </a:ln>
        </p:spPr>
      </p:sp>
      <p:sp>
        <p:nvSpPr>
          <p:cNvPr id="43010" name="Rectangle 3"/>
          <p:cNvSpPr>
            <a:spLocks noGrp="1" noChangeArrowheads="1"/>
          </p:cNvSpPr>
          <p:nvPr>
            <p:ph type="body" idx="1"/>
          </p:nvPr>
        </p:nvSpPr>
        <p:spPr bwMode="auto">
          <a:xfrm>
            <a:off x="923925" y="4384675"/>
            <a:ext cx="5084763" cy="4156075"/>
          </a:xfrm>
          <a:noFill/>
        </p:spPr>
        <p:txBody>
          <a:bodyPr wrap="square" lIns="92802" tIns="46401" rIns="92802" bIns="46401" numCol="1" anchor="t" anchorCtr="0" compatLnSpc="1">
            <a:prstTxWarp prst="textNoShape">
              <a:avLst/>
            </a:prstTxWarp>
          </a:bodyPr>
          <a:lstStyle/>
          <a:p>
            <a:pPr>
              <a:spcBef>
                <a:spcPct val="0"/>
              </a:spcBef>
            </a:pPr>
            <a:endParaRPr 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FA9D8A-76CE-4A1B-B3C4-588D790E9DFB}" type="slidenum">
              <a:rPr lang="en-US"/>
              <a:pPr>
                <a:defRPr/>
              </a:pPr>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8F1B26-C73F-4B28-8525-6CF3AC519C54}" type="slidenum">
              <a:rPr lang="en-US"/>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14711A-7781-4145-B360-950143A3AA1F}" type="slidenum">
              <a:rPr lang="en-US"/>
              <a:pPr>
                <a:defRPr/>
              </a:pPr>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Slide">
    <p:spTree>
      <p:nvGrpSpPr>
        <p:cNvPr id="1" name=""/>
        <p:cNvGrpSpPr/>
        <p:nvPr/>
      </p:nvGrpSpPr>
      <p:grpSpPr>
        <a:xfrm>
          <a:off x="0" y="0"/>
          <a:ext cx="0" cy="0"/>
          <a:chOff x="0" y="0"/>
          <a:chExt cx="0" cy="0"/>
        </a:xfrm>
      </p:grpSpPr>
      <p:cxnSp>
        <p:nvCxnSpPr>
          <p:cNvPr id="5" name="Straight Connector 13"/>
          <p:cNvCxnSpPr>
            <a:cxnSpLocks noChangeShapeType="1"/>
          </p:cNvCxnSpPr>
          <p:nvPr userDrawn="1"/>
        </p:nvCxnSpPr>
        <p:spPr bwMode="auto">
          <a:xfrm>
            <a:off x="-14288" y="6569075"/>
            <a:ext cx="6935788" cy="0"/>
          </a:xfrm>
          <a:prstGeom prst="line">
            <a:avLst/>
          </a:prstGeom>
          <a:noFill/>
          <a:ln w="12700">
            <a:solidFill>
              <a:schemeClr val="tx1"/>
            </a:solidFill>
            <a:round/>
            <a:headEnd/>
            <a:tailEnd/>
          </a:ln>
        </p:spPr>
      </p:cxnSp>
      <p:cxnSp>
        <p:nvCxnSpPr>
          <p:cNvPr id="6" name="Straight Connector 7"/>
          <p:cNvCxnSpPr/>
          <p:nvPr userDrawn="1"/>
        </p:nvCxnSpPr>
        <p:spPr>
          <a:xfrm>
            <a:off x="0" y="1133475"/>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47675" y="-3477"/>
            <a:ext cx="8229600" cy="756349"/>
          </a:xfrm>
        </p:spPr>
        <p:txBody>
          <a:bodyPr bIns="0"/>
          <a:lstStyle>
            <a:lvl1pPr>
              <a:lnSpc>
                <a:spcPts val="2600"/>
              </a:lnSpc>
              <a:defRPr sz="2400" b="1" spc="-100" baseline="0">
                <a:solidFill>
                  <a:schemeClr val="tx1"/>
                </a:solidFill>
              </a:defRPr>
            </a:lvl1pPr>
          </a:lstStyle>
          <a:p>
            <a:r>
              <a:rPr lang="en-US" smtClean="0"/>
              <a:t>Click to edit Master title style</a:t>
            </a:r>
            <a:endParaRPr lang="en-US" dirty="0"/>
          </a:p>
        </p:txBody>
      </p:sp>
      <p:sp>
        <p:nvSpPr>
          <p:cNvPr id="12" name="Text Placeholder 11"/>
          <p:cNvSpPr>
            <a:spLocks noGrp="1"/>
          </p:cNvSpPr>
          <p:nvPr>
            <p:ph type="body" sz="quarter" idx="10"/>
          </p:nvPr>
        </p:nvSpPr>
        <p:spPr>
          <a:xfrm>
            <a:off x="448056" y="1178130"/>
            <a:ext cx="8229600" cy="4079454"/>
          </a:xfrm>
          <a:prstGeom prst="rect">
            <a:avLst/>
          </a:prstGeom>
        </p:spPr>
        <p:txBody>
          <a:bodyPr lIns="0"/>
          <a:lstStyle>
            <a:lvl1pPr marL="0" indent="0">
              <a:lnSpc>
                <a:spcPts val="2400"/>
              </a:lnSpc>
              <a:spcBef>
                <a:spcPts val="1200"/>
              </a:spcBef>
              <a:buFont typeface="Arial" charset="0"/>
              <a:buNone/>
              <a:defRPr sz="2200" kern="1200" spc="-100" baseline="0">
                <a:solidFill>
                  <a:schemeClr val="tx1"/>
                </a:solidFill>
              </a:defRPr>
            </a:lvl1pPr>
            <a:lvl2pPr marL="0" indent="231775">
              <a:lnSpc>
                <a:spcPts val="2200"/>
              </a:lnSpc>
              <a:spcBef>
                <a:spcPts val="1200"/>
              </a:spcBef>
              <a:buFont typeface="Arial" charset="0"/>
              <a:buChar char="•"/>
              <a:defRPr sz="2000" spc="-100" baseline="0">
                <a:solidFill>
                  <a:schemeClr val="tx1"/>
                </a:solidFill>
              </a:defRPr>
            </a:lvl2pPr>
            <a:lvl3pPr marL="0" indent="231775">
              <a:lnSpc>
                <a:spcPts val="2200"/>
              </a:lnSpc>
              <a:spcBef>
                <a:spcPts val="1200"/>
              </a:spcBef>
              <a:defRPr sz="2000" spc="-100" baseline="0">
                <a:solidFill>
                  <a:schemeClr val="tx1"/>
                </a:solidFill>
              </a:defRPr>
            </a:lvl3pPr>
            <a:lvl4pPr marL="0" indent="231775">
              <a:lnSpc>
                <a:spcPts val="2200"/>
              </a:lnSpc>
              <a:spcBef>
                <a:spcPts val="1200"/>
              </a:spcBef>
              <a:defRPr sz="2000" spc="-100" baseline="0">
                <a:solidFill>
                  <a:schemeClr val="tx1"/>
                </a:solidFill>
              </a:defRPr>
            </a:lvl4pPr>
            <a:lvl5pPr marL="0" indent="231775">
              <a:lnSpc>
                <a:spcPts val="2200"/>
              </a:lnSpc>
              <a:spcBef>
                <a:spcPts val="1200"/>
              </a:spcBef>
              <a:buFont typeface="Lucida Grande"/>
              <a:buChar char="–"/>
              <a:defRPr sz="2000" spc="-100"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1"/>
          </p:nvPr>
        </p:nvSpPr>
        <p:spPr>
          <a:xfrm>
            <a:off x="448104" y="728280"/>
            <a:ext cx="8229600" cy="356616"/>
          </a:xfrm>
          <a:prstGeom prst="rect">
            <a:avLst/>
          </a:prstGeom>
        </p:spPr>
        <p:txBody>
          <a:bodyPr lIns="0"/>
          <a:lstStyle>
            <a:lvl1pPr marL="0">
              <a:lnSpc>
                <a:spcPts val="2400"/>
              </a:lnSpc>
              <a:spcBef>
                <a:spcPts val="0"/>
              </a:spcBef>
              <a:defRPr sz="2200" spc="-100" baseline="0">
                <a:solidFill>
                  <a:srgbClr val="00BBEE"/>
                </a:solidFill>
              </a:defRPr>
            </a:lvl1pPr>
          </a:lstStyle>
          <a:p>
            <a:pPr lvl="0"/>
            <a:r>
              <a:rPr lang="en-US" smtClean="0"/>
              <a:t>Click to edit Master text styles</a:t>
            </a:r>
          </a:p>
        </p:txBody>
      </p:sp>
      <p:sp>
        <p:nvSpPr>
          <p:cNvPr id="7" name="Slide Number Placeholder 22"/>
          <p:cNvSpPr>
            <a:spLocks noGrp="1"/>
          </p:cNvSpPr>
          <p:nvPr>
            <p:ph type="sldNum" sz="quarter" idx="12"/>
          </p:nvPr>
        </p:nvSpPr>
        <p:spPr>
          <a:xfrm>
            <a:off x="0" y="6323013"/>
            <a:ext cx="536575" cy="246062"/>
          </a:xfrm>
        </p:spPr>
        <p:txBody>
          <a:bodyPr/>
          <a:lstStyle>
            <a:lvl1pPr>
              <a:defRPr sz="1000"/>
            </a:lvl1pPr>
          </a:lstStyle>
          <a:p>
            <a:pPr>
              <a:defRPr/>
            </a:pPr>
            <a:fld id="{74E2FE80-F61C-4CE9-AF48-672FCA94611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Black Signature">
    <p:spTree>
      <p:nvGrpSpPr>
        <p:cNvPr id="1" name=""/>
        <p:cNvGrpSpPr/>
        <p:nvPr/>
      </p:nvGrpSpPr>
      <p:grpSpPr>
        <a:xfrm>
          <a:off x="0" y="0"/>
          <a:ext cx="0" cy="0"/>
          <a:chOff x="0" y="0"/>
          <a:chExt cx="0" cy="0"/>
        </a:xfrm>
      </p:grpSpPr>
      <p:grpSp>
        <p:nvGrpSpPr>
          <p:cNvPr id="3" name="Group 3"/>
          <p:cNvGrpSpPr>
            <a:grpSpLocks/>
          </p:cNvGrpSpPr>
          <p:nvPr userDrawn="1"/>
        </p:nvGrpSpPr>
        <p:grpSpPr bwMode="auto">
          <a:xfrm>
            <a:off x="5702300" y="682625"/>
            <a:ext cx="3073400" cy="2060575"/>
            <a:chOff x="5701703" y="682760"/>
            <a:chExt cx="3074395" cy="2060440"/>
          </a:xfrm>
        </p:grpSpPr>
        <p:sp>
          <p:nvSpPr>
            <p:cNvPr id="4" name="Freeform 4"/>
            <p:cNvSpPr/>
            <p:nvPr/>
          </p:nvSpPr>
          <p:spPr>
            <a:xfrm>
              <a:off x="6163816" y="682760"/>
              <a:ext cx="2013602" cy="2060440"/>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5" name="Picture 5"/>
            <p:cNvPicPr>
              <a:picLocks noChangeAspect="1"/>
            </p:cNvPicPr>
            <p:nvPr/>
          </p:nvPicPr>
          <p:blipFill>
            <a:blip r:embed="rId2"/>
            <a:srcRect/>
            <a:stretch>
              <a:fillRect/>
            </a:stretch>
          </p:blipFill>
          <p:spPr bwMode="auto">
            <a:xfrm>
              <a:off x="5701703" y="1523009"/>
              <a:ext cx="3074395" cy="251999"/>
            </a:xfrm>
            <a:prstGeom prst="rect">
              <a:avLst/>
            </a:prstGeom>
            <a:noFill/>
            <a:ln w="9525">
              <a:noFill/>
              <a:miter lim="800000"/>
              <a:headEnd/>
              <a:tailEnd/>
            </a:ln>
          </p:spPr>
        </p:pic>
      </p:grpSp>
      <p:grpSp>
        <p:nvGrpSpPr>
          <p:cNvPr id="6" name="Group 6"/>
          <p:cNvGrpSpPr>
            <a:grpSpLocks/>
          </p:cNvGrpSpPr>
          <p:nvPr userDrawn="1"/>
        </p:nvGrpSpPr>
        <p:grpSpPr bwMode="auto">
          <a:xfrm>
            <a:off x="458788" y="5788025"/>
            <a:ext cx="2184400" cy="636588"/>
            <a:chOff x="459321" y="5788818"/>
            <a:chExt cx="2183716" cy="635721"/>
          </a:xfrm>
        </p:grpSpPr>
        <p:pic>
          <p:nvPicPr>
            <p:cNvPr id="7" name="Picture 7"/>
            <p:cNvPicPr>
              <a:picLocks noChangeAspect="1"/>
            </p:cNvPicPr>
            <p:nvPr/>
          </p:nvPicPr>
          <p:blipFill>
            <a:blip r:embed="rId3"/>
            <a:srcRect/>
            <a:stretch>
              <a:fillRect/>
            </a:stretch>
          </p:blipFill>
          <p:spPr bwMode="auto">
            <a:xfrm>
              <a:off x="459321" y="6039743"/>
              <a:ext cx="2183716" cy="384796"/>
            </a:xfrm>
            <a:prstGeom prst="rect">
              <a:avLst/>
            </a:prstGeom>
            <a:noFill/>
            <a:ln w="9525">
              <a:noFill/>
              <a:miter lim="800000"/>
              <a:headEnd/>
              <a:tailEnd/>
            </a:ln>
          </p:spPr>
        </p:pic>
        <p:sp>
          <p:nvSpPr>
            <p:cNvPr id="8" name="Freeform 9"/>
            <p:cNvSpPr/>
            <p:nvPr/>
          </p:nvSpPr>
          <p:spPr>
            <a:xfrm>
              <a:off x="1741619" y="5788818"/>
              <a:ext cx="211071" cy="215606"/>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pic>
        <p:nvPicPr>
          <p:cNvPr id="10" name="Picture 10"/>
          <p:cNvPicPr>
            <a:picLocks noChangeAspect="1"/>
          </p:cNvPicPr>
          <p:nvPr userDrawn="1"/>
        </p:nvPicPr>
        <p:blipFill>
          <a:blip r:embed="rId4"/>
          <a:srcRect/>
          <a:stretch>
            <a:fillRect/>
          </a:stretch>
        </p:blipFill>
        <p:spPr bwMode="auto">
          <a:xfrm>
            <a:off x="6173788" y="6278563"/>
            <a:ext cx="2520950" cy="176212"/>
          </a:xfrm>
          <a:prstGeom prst="rect">
            <a:avLst/>
          </a:prstGeom>
          <a:noFill/>
          <a:ln w="9525">
            <a:noFill/>
            <a:miter lim="800000"/>
            <a:headEnd/>
            <a:tailEnd/>
          </a:ln>
        </p:spPr>
      </p:pic>
      <p:cxnSp>
        <p:nvCxnSpPr>
          <p:cNvPr id="11" name="Straight Connector 11"/>
          <p:cNvCxnSpPr/>
          <p:nvPr userDrawn="1"/>
        </p:nvCxnSpPr>
        <p:spPr>
          <a:xfrm>
            <a:off x="457200" y="6570663"/>
            <a:ext cx="8686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3" descr="BluePlume.jpg"/>
          <p:cNvPicPr>
            <a:picLocks noChangeAspect="1"/>
          </p:cNvPicPr>
          <p:nvPr userDrawn="1"/>
        </p:nvPicPr>
        <p:blipFill>
          <a:blip r:embed="rId5"/>
          <a:srcRect b="28363"/>
          <a:stretch>
            <a:fillRect/>
          </a:stretch>
        </p:blipFill>
        <p:spPr bwMode="auto">
          <a:xfrm>
            <a:off x="0" y="0"/>
            <a:ext cx="3556000" cy="3484563"/>
          </a:xfrm>
          <a:prstGeom prst="rect">
            <a:avLst/>
          </a:prstGeom>
          <a:noFill/>
          <a:ln w="9525">
            <a:noFill/>
            <a:miter lim="800000"/>
            <a:headEnd/>
            <a:tailEnd/>
          </a:ln>
        </p:spPr>
      </p:pic>
      <p:sp>
        <p:nvSpPr>
          <p:cNvPr id="9" name="Text Placeholder 8"/>
          <p:cNvSpPr>
            <a:spLocks noGrp="1"/>
          </p:cNvSpPr>
          <p:nvPr>
            <p:ph type="body" sz="quarter" idx="10"/>
          </p:nvPr>
        </p:nvSpPr>
        <p:spPr>
          <a:xfrm>
            <a:off x="457200" y="4086916"/>
            <a:ext cx="4024312" cy="1233311"/>
          </a:xfrm>
        </p:spPr>
        <p:txBody>
          <a:bodyPr>
            <a:noAutofit/>
          </a:bodyPr>
          <a:lstStyle>
            <a:lvl1pPr marL="0" indent="0">
              <a:lnSpc>
                <a:spcPts val="3900"/>
              </a:lnSpc>
              <a:spcBef>
                <a:spcPts val="0"/>
              </a:spcBef>
              <a:spcAft>
                <a:spcPts val="0"/>
              </a:spcAft>
              <a:buNone/>
              <a:defRPr sz="3600" baseline="0">
                <a:solidFill>
                  <a:schemeClr val="tx1"/>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p:bg>
      <p:bgPr>
        <a:solidFill>
          <a:srgbClr val="002266"/>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p:nvPr>
        </p:nvSpPr>
        <p:spPr>
          <a:xfrm>
            <a:off x="457200" y="3910061"/>
            <a:ext cx="8228013" cy="2622222"/>
          </a:xfrm>
        </p:spPr>
        <p:txBody>
          <a:bodyPr lIns="0" rIns="0" anchor="b">
            <a:noAutofit/>
          </a:bodyPr>
          <a:lstStyle>
            <a:lvl1pPr marL="0" indent="0" algn="l">
              <a:lnSpc>
                <a:spcPts val="3900"/>
              </a:lnSpc>
              <a:spcBef>
                <a:spcPts val="0"/>
              </a:spcBef>
              <a:spcAft>
                <a:spcPts val="0"/>
              </a:spcAft>
              <a:buNone/>
              <a:defRPr sz="4000" b="0" baseline="0">
                <a:solidFill>
                  <a:schemeClr val="bg1"/>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5" name="Straight Connector 6"/>
          <p:cNvCxnSpPr/>
          <p:nvPr userDrawn="1"/>
        </p:nvCxnSpPr>
        <p:spPr>
          <a:xfrm>
            <a:off x="458788" y="1162050"/>
            <a:ext cx="86852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444500" y="6572250"/>
            <a:ext cx="2573338" cy="230188"/>
          </a:xfrm>
          <a:prstGeom prst="rect">
            <a:avLst/>
          </a:prstGeom>
          <a:noFill/>
        </p:spPr>
        <p:txBody>
          <a:bodyPr lIns="0">
            <a:spAutoFit/>
          </a:bodyPr>
          <a:lstStyle/>
          <a:p>
            <a:pPr algn="ctr" fontAlgn="auto">
              <a:spcBef>
                <a:spcPts val="0"/>
              </a:spcBef>
              <a:spcAft>
                <a:spcPts val="0"/>
              </a:spcAft>
              <a:defRPr/>
            </a:pPr>
            <a:r>
              <a:rPr lang="en-US" sz="900" dirty="0">
                <a:solidFill>
                  <a:srgbClr val="7F7F7F"/>
                </a:solidFill>
                <a:latin typeface="Arial" pitchFamily="34" charset="0"/>
                <a:cs typeface="Arial" pitchFamily="34" charset="0"/>
              </a:rPr>
              <a:t>Copyright © </a:t>
            </a:r>
            <a:r>
              <a:rPr lang="en-US" sz="900" dirty="0">
                <a:solidFill>
                  <a:srgbClr val="7F7F7F"/>
                </a:solidFill>
                <a:latin typeface="Arial" pitchFamily="34" charset="0"/>
                <a:cs typeface="Arial" pitchFamily="34" charset="0"/>
              </a:rPr>
              <a:t>2012 </a:t>
            </a:r>
            <a:r>
              <a:rPr lang="en-US" sz="900" dirty="0">
                <a:solidFill>
                  <a:srgbClr val="7F7F7F"/>
                </a:solidFill>
                <a:latin typeface="Arial" pitchFamily="34" charset="0"/>
                <a:cs typeface="Arial" pitchFamily="34" charset="0"/>
              </a:rPr>
              <a:t>Accenture  All rights reserved.</a:t>
            </a:r>
          </a:p>
        </p:txBody>
      </p:sp>
      <p:sp>
        <p:nvSpPr>
          <p:cNvPr id="7" name="TextBox 7"/>
          <p:cNvSpPr txBox="1"/>
          <p:nvPr userDrawn="1"/>
        </p:nvSpPr>
        <p:spPr>
          <a:xfrm>
            <a:off x="8145463" y="6562725"/>
            <a:ext cx="534987" cy="244475"/>
          </a:xfrm>
          <a:prstGeom prst="rect">
            <a:avLst/>
          </a:prstGeom>
          <a:noFill/>
        </p:spPr>
        <p:txBody>
          <a:bodyPr lIns="0" tIns="0" rIns="0" bIns="0" anchor="ctr"/>
          <a:lstStyle/>
          <a:p>
            <a:pPr algn="r" fontAlgn="auto">
              <a:spcBef>
                <a:spcPts val="0"/>
              </a:spcBef>
              <a:spcAft>
                <a:spcPts val="0"/>
              </a:spcAft>
              <a:defRPr/>
            </a:pPr>
            <a:fld id="{BE5C8F5E-33AC-42CC-8CAD-18FDEB8C746A}" type="slidenum">
              <a:rPr lang="en-CA" sz="900">
                <a:solidFill>
                  <a:srgbClr val="7F7F7F"/>
                </a:solidFill>
                <a:latin typeface="Arial" pitchFamily="34" charset="0"/>
                <a:cs typeface="Arial" pitchFamily="34" charset="0"/>
              </a:rPr>
              <a:pPr algn="r" fontAlgn="auto">
                <a:spcBef>
                  <a:spcPts val="0"/>
                </a:spcBef>
                <a:spcAft>
                  <a:spcPts val="0"/>
                </a:spcAft>
                <a:defRPr/>
              </a:pPr>
              <a:t>‹#›</a:t>
            </a:fld>
            <a:endParaRPr lang="en-CA" sz="900" dirty="0">
              <a:solidFill>
                <a:srgbClr val="7F7F7F"/>
              </a:solidFill>
              <a:latin typeface="Arial" pitchFamily="34" charset="0"/>
              <a:cs typeface="Arial" pitchFamily="34" charset="0"/>
            </a:endParaRPr>
          </a:p>
        </p:txBody>
      </p:sp>
      <p:sp>
        <p:nvSpPr>
          <p:cNvPr id="10" name="Content Placeholder 9"/>
          <p:cNvSpPr>
            <a:spLocks noGrp="1"/>
          </p:cNvSpPr>
          <p:nvPr>
            <p:ph sz="quarter" idx="12"/>
          </p:nvPr>
        </p:nvSpPr>
        <p:spPr/>
        <p:txBody>
          <a:bodyPr/>
          <a:lstStyle>
            <a:lvl2pPr>
              <a:defRPr/>
            </a:lvl2pPr>
            <a:lvl3pP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4" name="Title 3"/>
          <p:cNvSpPr>
            <a:spLocks noGrp="1"/>
          </p:cNvSpPr>
          <p:nvPr>
            <p:ph type="title"/>
          </p:nvPr>
        </p:nvSpPr>
        <p:spPr/>
        <p:txBody>
          <a:bodyPr/>
          <a:lstStyle/>
          <a:p>
            <a:r>
              <a:rPr lang="en-US" dirty="0" smtClean="0"/>
              <a:t>Click to edit Master title style</a:t>
            </a:r>
            <a:endParaRPr lang="en-C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Paragraphs">
    <p:spTree>
      <p:nvGrpSpPr>
        <p:cNvPr id="1" name=""/>
        <p:cNvGrpSpPr/>
        <p:nvPr/>
      </p:nvGrpSpPr>
      <p:grpSpPr>
        <a:xfrm>
          <a:off x="0" y="0"/>
          <a:ext cx="0" cy="0"/>
          <a:chOff x="0" y="0"/>
          <a:chExt cx="0" cy="0"/>
        </a:xfrm>
      </p:grpSpPr>
      <p:sp>
        <p:nvSpPr>
          <p:cNvPr id="4" name="TextBox 6"/>
          <p:cNvSpPr txBox="1"/>
          <p:nvPr userDrawn="1"/>
        </p:nvSpPr>
        <p:spPr>
          <a:xfrm>
            <a:off x="444500" y="6572250"/>
            <a:ext cx="2573338" cy="230188"/>
          </a:xfrm>
          <a:prstGeom prst="rect">
            <a:avLst/>
          </a:prstGeom>
          <a:noFill/>
        </p:spPr>
        <p:txBody>
          <a:bodyPr lIns="0">
            <a:spAutoFit/>
          </a:bodyPr>
          <a:lstStyle/>
          <a:p>
            <a:pPr algn="ctr" fontAlgn="auto">
              <a:spcBef>
                <a:spcPts val="0"/>
              </a:spcBef>
              <a:spcAft>
                <a:spcPts val="0"/>
              </a:spcAft>
              <a:defRPr/>
            </a:pPr>
            <a:r>
              <a:rPr lang="en-US" sz="900" dirty="0">
                <a:solidFill>
                  <a:srgbClr val="7F7F7F"/>
                </a:solidFill>
                <a:latin typeface="Arial" pitchFamily="34" charset="0"/>
                <a:cs typeface="Arial" pitchFamily="34" charset="0"/>
              </a:rPr>
              <a:t>Copyright © </a:t>
            </a:r>
            <a:r>
              <a:rPr lang="en-US" sz="900" dirty="0">
                <a:solidFill>
                  <a:srgbClr val="7F7F7F"/>
                </a:solidFill>
                <a:latin typeface="Arial" pitchFamily="34" charset="0"/>
                <a:cs typeface="Arial" pitchFamily="34" charset="0"/>
              </a:rPr>
              <a:t>2012 </a:t>
            </a:r>
            <a:r>
              <a:rPr lang="en-US" sz="900" dirty="0">
                <a:solidFill>
                  <a:srgbClr val="7F7F7F"/>
                </a:solidFill>
                <a:latin typeface="Arial" pitchFamily="34" charset="0"/>
                <a:cs typeface="Arial" pitchFamily="34" charset="0"/>
              </a:rPr>
              <a:t>Accenture  All rights reserved.</a:t>
            </a:r>
          </a:p>
        </p:txBody>
      </p:sp>
      <p:cxnSp>
        <p:nvCxnSpPr>
          <p:cNvPr id="5" name="Straight Connector 7"/>
          <p:cNvCxnSpPr/>
          <p:nvPr userDrawn="1"/>
        </p:nvCxnSpPr>
        <p:spPr>
          <a:xfrm>
            <a:off x="458788" y="1162050"/>
            <a:ext cx="86852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8"/>
          <p:cNvSpPr txBox="1"/>
          <p:nvPr userDrawn="1"/>
        </p:nvSpPr>
        <p:spPr>
          <a:xfrm>
            <a:off x="8145463" y="6562725"/>
            <a:ext cx="534987" cy="244475"/>
          </a:xfrm>
          <a:prstGeom prst="rect">
            <a:avLst/>
          </a:prstGeom>
          <a:noFill/>
        </p:spPr>
        <p:txBody>
          <a:bodyPr lIns="0" tIns="0" rIns="0" bIns="0" anchor="ctr"/>
          <a:lstStyle/>
          <a:p>
            <a:pPr algn="r" fontAlgn="auto">
              <a:spcBef>
                <a:spcPts val="0"/>
              </a:spcBef>
              <a:spcAft>
                <a:spcPts val="0"/>
              </a:spcAft>
              <a:defRPr/>
            </a:pPr>
            <a:fld id="{63150854-B474-4ABD-850F-DCDB3E20C411}" type="slidenum">
              <a:rPr lang="en-CA" sz="900">
                <a:solidFill>
                  <a:srgbClr val="7F7F7F"/>
                </a:solidFill>
                <a:latin typeface="Arial" pitchFamily="34" charset="0"/>
                <a:cs typeface="Arial" pitchFamily="34" charset="0"/>
              </a:rPr>
              <a:pPr algn="r" fontAlgn="auto">
                <a:spcBef>
                  <a:spcPts val="0"/>
                </a:spcBef>
                <a:spcAft>
                  <a:spcPts val="0"/>
                </a:spcAft>
                <a:defRPr/>
              </a:pPr>
              <a:t>‹#›</a:t>
            </a:fld>
            <a:endParaRPr lang="en-CA" sz="900" dirty="0">
              <a:solidFill>
                <a:srgbClr val="7F7F7F"/>
              </a:solidFill>
              <a:latin typeface="Arial" pitchFamily="34" charset="0"/>
              <a:cs typeface="Arial" pitchFamily="34" charset="0"/>
            </a:endParaRPr>
          </a:p>
        </p:txBody>
      </p:sp>
      <p:sp>
        <p:nvSpPr>
          <p:cNvPr id="10" name="Content Placeholder 9"/>
          <p:cNvSpPr>
            <a:spLocks noGrp="1"/>
          </p:cNvSpPr>
          <p:nvPr>
            <p:ph sz="quarter" idx="12"/>
          </p:nvPr>
        </p:nvSpPr>
        <p:spPr/>
        <p:txBody>
          <a:bodyPr/>
          <a:lstStyle>
            <a:lvl1pPr marL="0" indent="0">
              <a:spcBef>
                <a:spcPts val="1200"/>
              </a:spcBef>
              <a:spcAft>
                <a:spcPts val="0"/>
              </a:spcAft>
              <a:buNone/>
              <a:defRPr sz="2400" b="1">
                <a:solidFill>
                  <a:schemeClr val="accent4"/>
                </a:solidFill>
              </a:defRPr>
            </a:lvl1pPr>
            <a:lvl2pPr marL="231775" indent="-231775">
              <a:spcBef>
                <a:spcPts val="624"/>
              </a:spcBef>
              <a:buFont typeface="Arial" pitchFamily="34" charset="0"/>
              <a:buChar char="•"/>
              <a:defRPr/>
            </a:lvl2pPr>
            <a:lvl3pPr marL="457200" indent="-231775">
              <a:buFont typeface="Arial" pitchFamily="34" charset="0"/>
              <a:buChar char="–"/>
              <a:defRPr/>
            </a:lvl3pPr>
            <a:lvl4pPr marL="688975" indent="-225425">
              <a:buFont typeface="Arial" pitchFamily="34" charset="0"/>
              <a:buChar char="•"/>
              <a:defRPr/>
            </a:lvl4pPr>
            <a:lvl5pPr marL="914400" indent="-225425">
              <a:buFont typeface="Arial" pitchFamily="34" charset="0"/>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3" name="Title 2"/>
          <p:cNvSpPr>
            <a:spLocks noGrp="1"/>
          </p:cNvSpPr>
          <p:nvPr>
            <p:ph type="title"/>
          </p:nvPr>
        </p:nvSpPr>
        <p:spPr/>
        <p:txBody>
          <a:bodyPr/>
          <a:lstStyle/>
          <a:p>
            <a:r>
              <a:rPr lang="en-US" dirty="0" smtClean="0"/>
              <a:t>Click to edit Master title style</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Content">
    <p:spTree>
      <p:nvGrpSpPr>
        <p:cNvPr id="1" name=""/>
        <p:cNvGrpSpPr/>
        <p:nvPr/>
      </p:nvGrpSpPr>
      <p:grpSpPr>
        <a:xfrm>
          <a:off x="0" y="0"/>
          <a:ext cx="0" cy="0"/>
          <a:chOff x="0" y="0"/>
          <a:chExt cx="0" cy="0"/>
        </a:xfrm>
      </p:grpSpPr>
      <p:sp>
        <p:nvSpPr>
          <p:cNvPr id="5" name="TextBox 6"/>
          <p:cNvSpPr txBox="1"/>
          <p:nvPr userDrawn="1"/>
        </p:nvSpPr>
        <p:spPr>
          <a:xfrm>
            <a:off x="444500" y="6572250"/>
            <a:ext cx="2573338" cy="230188"/>
          </a:xfrm>
          <a:prstGeom prst="rect">
            <a:avLst/>
          </a:prstGeom>
          <a:noFill/>
        </p:spPr>
        <p:txBody>
          <a:bodyPr lIns="0">
            <a:spAutoFit/>
          </a:bodyPr>
          <a:lstStyle/>
          <a:p>
            <a:pPr algn="ctr" fontAlgn="auto">
              <a:spcBef>
                <a:spcPts val="0"/>
              </a:spcBef>
              <a:spcAft>
                <a:spcPts val="0"/>
              </a:spcAft>
              <a:defRPr/>
            </a:pPr>
            <a:r>
              <a:rPr lang="en-US" sz="900" dirty="0">
                <a:solidFill>
                  <a:srgbClr val="7F7F7F"/>
                </a:solidFill>
                <a:latin typeface="Arial" pitchFamily="34" charset="0"/>
                <a:cs typeface="Arial" pitchFamily="34" charset="0"/>
              </a:rPr>
              <a:t>Copyright © </a:t>
            </a:r>
            <a:r>
              <a:rPr lang="en-US" sz="900" dirty="0">
                <a:solidFill>
                  <a:srgbClr val="7F7F7F"/>
                </a:solidFill>
                <a:latin typeface="Arial" pitchFamily="34" charset="0"/>
                <a:cs typeface="Arial" pitchFamily="34" charset="0"/>
              </a:rPr>
              <a:t>2012 </a:t>
            </a:r>
            <a:r>
              <a:rPr lang="en-US" sz="900" dirty="0">
                <a:solidFill>
                  <a:srgbClr val="7F7F7F"/>
                </a:solidFill>
                <a:latin typeface="Arial" pitchFamily="34" charset="0"/>
                <a:cs typeface="Arial" pitchFamily="34" charset="0"/>
              </a:rPr>
              <a:t>Accenture  All rights reserved.</a:t>
            </a:r>
          </a:p>
        </p:txBody>
      </p:sp>
      <p:cxnSp>
        <p:nvCxnSpPr>
          <p:cNvPr id="6" name="Straight Connector 10"/>
          <p:cNvCxnSpPr/>
          <p:nvPr userDrawn="1"/>
        </p:nvCxnSpPr>
        <p:spPr>
          <a:xfrm>
            <a:off x="458788" y="1162050"/>
            <a:ext cx="86852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7"/>
          <p:cNvSpPr txBox="1"/>
          <p:nvPr userDrawn="1"/>
        </p:nvSpPr>
        <p:spPr>
          <a:xfrm>
            <a:off x="8145463" y="6562725"/>
            <a:ext cx="534987" cy="244475"/>
          </a:xfrm>
          <a:prstGeom prst="rect">
            <a:avLst/>
          </a:prstGeom>
          <a:noFill/>
        </p:spPr>
        <p:txBody>
          <a:bodyPr lIns="0" tIns="0" rIns="0" bIns="0" anchor="ctr"/>
          <a:lstStyle/>
          <a:p>
            <a:pPr algn="r" fontAlgn="auto">
              <a:spcBef>
                <a:spcPts val="0"/>
              </a:spcBef>
              <a:spcAft>
                <a:spcPts val="0"/>
              </a:spcAft>
              <a:defRPr/>
            </a:pPr>
            <a:fld id="{784DB30A-F019-4054-A6FA-3F4CABF2F4D1}" type="slidenum">
              <a:rPr lang="en-CA" sz="900">
                <a:solidFill>
                  <a:srgbClr val="7F7F7F"/>
                </a:solidFill>
                <a:latin typeface="Arial" pitchFamily="34" charset="0"/>
                <a:cs typeface="Arial" pitchFamily="34" charset="0"/>
              </a:rPr>
              <a:pPr algn="r" fontAlgn="auto">
                <a:spcBef>
                  <a:spcPts val="0"/>
                </a:spcBef>
                <a:spcAft>
                  <a:spcPts val="0"/>
                </a:spcAft>
                <a:defRPr/>
              </a:pPr>
              <a:t>‹#›</a:t>
            </a:fld>
            <a:endParaRPr lang="en-CA" sz="900" dirty="0">
              <a:solidFill>
                <a:srgbClr val="7F7F7F"/>
              </a:solidFill>
              <a:latin typeface="Arial" pitchFamily="34" charset="0"/>
              <a:cs typeface="Arial" pitchFamily="34" charset="0"/>
            </a:endParaRPr>
          </a:p>
        </p:txBody>
      </p:sp>
      <p:sp>
        <p:nvSpPr>
          <p:cNvPr id="10" name="Content Placeholder 9"/>
          <p:cNvSpPr>
            <a:spLocks noGrp="1"/>
          </p:cNvSpPr>
          <p:nvPr>
            <p:ph sz="quarter" idx="12"/>
          </p:nvPr>
        </p:nvSpPr>
        <p:spPr>
          <a:xfrm>
            <a:off x="457201" y="1381125"/>
            <a:ext cx="4025899" cy="4824414"/>
          </a:xfrm>
        </p:spPr>
        <p:txBody>
          <a:bodyPr>
            <a:normAutofit/>
          </a:bodyPr>
          <a:lstStyle>
            <a:lvl1pPr>
              <a:defRPr sz="2000"/>
            </a:lvl1pPr>
            <a:lvl2pPr>
              <a:defRPr sz="18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9" name="Content Placeholder 9"/>
          <p:cNvSpPr>
            <a:spLocks noGrp="1"/>
          </p:cNvSpPr>
          <p:nvPr>
            <p:ph sz="quarter" idx="13"/>
          </p:nvPr>
        </p:nvSpPr>
        <p:spPr>
          <a:xfrm>
            <a:off x="4659314" y="1381125"/>
            <a:ext cx="4025899" cy="4824414"/>
          </a:xfrm>
        </p:spPr>
        <p:txBody>
          <a:bodyPr>
            <a:normAutofit/>
          </a:bodyPr>
          <a:lstStyle>
            <a:lvl1pPr>
              <a:defRPr sz="2000"/>
            </a:lvl1pPr>
            <a:lvl2pPr>
              <a:defRPr sz="18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3" name="Title 2"/>
          <p:cNvSpPr>
            <a:spLocks noGrp="1"/>
          </p:cNvSpPr>
          <p:nvPr>
            <p:ph type="title"/>
          </p:nvPr>
        </p:nvSpPr>
        <p:spPr/>
        <p:txBody>
          <a:bodyPr/>
          <a:lstStyle/>
          <a:p>
            <a:r>
              <a:rPr lang="en-US" dirty="0" smtClean="0"/>
              <a:t>Click to edit Master title style</a:t>
            </a:r>
            <a:endParaRPr lang="en-C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content Paragraphs">
    <p:spTree>
      <p:nvGrpSpPr>
        <p:cNvPr id="1" name=""/>
        <p:cNvGrpSpPr/>
        <p:nvPr/>
      </p:nvGrpSpPr>
      <p:grpSpPr>
        <a:xfrm>
          <a:off x="0" y="0"/>
          <a:ext cx="0" cy="0"/>
          <a:chOff x="0" y="0"/>
          <a:chExt cx="0" cy="0"/>
        </a:xfrm>
      </p:grpSpPr>
      <p:sp>
        <p:nvSpPr>
          <p:cNvPr id="5" name="TextBox 6"/>
          <p:cNvSpPr txBox="1"/>
          <p:nvPr userDrawn="1"/>
        </p:nvSpPr>
        <p:spPr>
          <a:xfrm>
            <a:off x="444500" y="6572250"/>
            <a:ext cx="2573338" cy="230188"/>
          </a:xfrm>
          <a:prstGeom prst="rect">
            <a:avLst/>
          </a:prstGeom>
          <a:noFill/>
        </p:spPr>
        <p:txBody>
          <a:bodyPr lIns="0">
            <a:spAutoFit/>
          </a:bodyPr>
          <a:lstStyle/>
          <a:p>
            <a:pPr algn="ctr" fontAlgn="auto">
              <a:spcBef>
                <a:spcPts val="0"/>
              </a:spcBef>
              <a:spcAft>
                <a:spcPts val="0"/>
              </a:spcAft>
              <a:defRPr/>
            </a:pPr>
            <a:r>
              <a:rPr lang="en-US" sz="900" dirty="0">
                <a:solidFill>
                  <a:srgbClr val="7F7F7F"/>
                </a:solidFill>
                <a:latin typeface="Arial" pitchFamily="34" charset="0"/>
                <a:cs typeface="Arial" pitchFamily="34" charset="0"/>
              </a:rPr>
              <a:t>Copyright © </a:t>
            </a:r>
            <a:r>
              <a:rPr lang="en-US" sz="900" dirty="0">
                <a:solidFill>
                  <a:srgbClr val="7F7F7F"/>
                </a:solidFill>
                <a:latin typeface="Arial" pitchFamily="34" charset="0"/>
                <a:cs typeface="Arial" pitchFamily="34" charset="0"/>
              </a:rPr>
              <a:t>2012 </a:t>
            </a:r>
            <a:r>
              <a:rPr lang="en-US" sz="900" dirty="0">
                <a:solidFill>
                  <a:srgbClr val="7F7F7F"/>
                </a:solidFill>
                <a:latin typeface="Arial" pitchFamily="34" charset="0"/>
                <a:cs typeface="Arial" pitchFamily="34" charset="0"/>
              </a:rPr>
              <a:t>Accenture  All rights reserved.</a:t>
            </a:r>
          </a:p>
        </p:txBody>
      </p:sp>
      <p:cxnSp>
        <p:nvCxnSpPr>
          <p:cNvPr id="6" name="Straight Connector 10"/>
          <p:cNvCxnSpPr/>
          <p:nvPr userDrawn="1"/>
        </p:nvCxnSpPr>
        <p:spPr>
          <a:xfrm>
            <a:off x="458788" y="1162050"/>
            <a:ext cx="86852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8"/>
          <p:cNvSpPr txBox="1"/>
          <p:nvPr userDrawn="1"/>
        </p:nvSpPr>
        <p:spPr>
          <a:xfrm>
            <a:off x="8145463" y="6562725"/>
            <a:ext cx="534987" cy="244475"/>
          </a:xfrm>
          <a:prstGeom prst="rect">
            <a:avLst/>
          </a:prstGeom>
          <a:noFill/>
        </p:spPr>
        <p:txBody>
          <a:bodyPr lIns="0" tIns="0" rIns="0" bIns="0" anchor="ctr"/>
          <a:lstStyle/>
          <a:p>
            <a:pPr algn="r" fontAlgn="auto">
              <a:spcBef>
                <a:spcPts val="0"/>
              </a:spcBef>
              <a:spcAft>
                <a:spcPts val="0"/>
              </a:spcAft>
              <a:defRPr/>
            </a:pPr>
            <a:fld id="{AD2F9293-B566-4A6A-852E-354765A98A03}" type="slidenum">
              <a:rPr lang="en-CA" sz="900">
                <a:solidFill>
                  <a:srgbClr val="7F7F7F"/>
                </a:solidFill>
                <a:latin typeface="Arial" pitchFamily="34" charset="0"/>
                <a:cs typeface="Arial" pitchFamily="34" charset="0"/>
              </a:rPr>
              <a:pPr algn="r" fontAlgn="auto">
                <a:spcBef>
                  <a:spcPts val="0"/>
                </a:spcBef>
                <a:spcAft>
                  <a:spcPts val="0"/>
                </a:spcAft>
                <a:defRPr/>
              </a:pPr>
              <a:t>‹#›</a:t>
            </a:fld>
            <a:endParaRPr lang="en-CA" sz="900" dirty="0">
              <a:solidFill>
                <a:srgbClr val="7F7F7F"/>
              </a:solidFill>
              <a:latin typeface="Arial" pitchFamily="34" charset="0"/>
              <a:cs typeface="Arial" pitchFamily="34" charset="0"/>
            </a:endParaRPr>
          </a:p>
        </p:txBody>
      </p:sp>
      <p:sp>
        <p:nvSpPr>
          <p:cNvPr id="10" name="Content Placeholder 9"/>
          <p:cNvSpPr>
            <a:spLocks noGrp="1"/>
          </p:cNvSpPr>
          <p:nvPr>
            <p:ph sz="quarter" idx="12"/>
          </p:nvPr>
        </p:nvSpPr>
        <p:spPr>
          <a:xfrm>
            <a:off x="457202" y="1381125"/>
            <a:ext cx="4025898" cy="4824414"/>
          </a:xfrm>
        </p:spPr>
        <p:txBody>
          <a:bodyPr>
            <a:normAutofit/>
          </a:bodyPr>
          <a:lstStyle>
            <a:lvl1pPr marL="0" indent="0">
              <a:spcBef>
                <a:spcPts val="1200"/>
              </a:spcBef>
              <a:spcAft>
                <a:spcPts val="0"/>
              </a:spcAft>
              <a:buNone/>
              <a:defRPr sz="2000" b="1">
                <a:solidFill>
                  <a:schemeClr val="accent4"/>
                </a:solidFill>
              </a:defRPr>
            </a:lvl1pPr>
            <a:lvl2pPr marL="231775" indent="-231775">
              <a:buFont typeface="Arial" pitchFamily="34" charset="0"/>
              <a:buChar char="•"/>
              <a:defRPr sz="2000"/>
            </a:lvl2pPr>
            <a:lvl3pPr marL="457200" indent="-231775">
              <a:buFont typeface="Arial" pitchFamily="34" charset="0"/>
              <a:buChar char="–"/>
              <a:defRPr sz="1800"/>
            </a:lvl3pPr>
            <a:lvl4pPr marL="688975" indent="-225425">
              <a:buFont typeface="Arial" pitchFamily="34" charset="0"/>
              <a:buChar char="•"/>
              <a:defRPr sz="1600"/>
            </a:lvl4pPr>
            <a:lvl5pPr marL="914400" indent="-225425">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8" name="Content Placeholder 9"/>
          <p:cNvSpPr>
            <a:spLocks noGrp="1"/>
          </p:cNvSpPr>
          <p:nvPr>
            <p:ph sz="quarter" idx="14"/>
          </p:nvPr>
        </p:nvSpPr>
        <p:spPr>
          <a:xfrm>
            <a:off x="4660900" y="1381125"/>
            <a:ext cx="4025898" cy="4824414"/>
          </a:xfrm>
        </p:spPr>
        <p:txBody>
          <a:bodyPr>
            <a:normAutofit/>
          </a:bodyPr>
          <a:lstStyle>
            <a:lvl1pPr marL="0" indent="0">
              <a:spcBef>
                <a:spcPts val="1200"/>
              </a:spcBef>
              <a:spcAft>
                <a:spcPts val="0"/>
              </a:spcAft>
              <a:buNone/>
              <a:defRPr sz="2000" b="1">
                <a:solidFill>
                  <a:schemeClr val="accent4"/>
                </a:solidFill>
              </a:defRPr>
            </a:lvl1pPr>
            <a:lvl2pPr marL="231775" indent="-231775">
              <a:buFont typeface="Arial" pitchFamily="34" charset="0"/>
              <a:buChar char="•"/>
              <a:defRPr sz="2000"/>
            </a:lvl2pPr>
            <a:lvl3pPr marL="457200" indent="-231775">
              <a:buFont typeface="Arial" pitchFamily="34" charset="0"/>
              <a:buChar char="–"/>
              <a:defRPr sz="1800"/>
            </a:lvl3pPr>
            <a:lvl4pPr marL="688975" indent="-225425">
              <a:buFont typeface="Arial" pitchFamily="34" charset="0"/>
              <a:buChar char="•"/>
              <a:defRPr sz="1600"/>
            </a:lvl4pPr>
            <a:lvl5pPr marL="914400" indent="-225425">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3" name="Title 2"/>
          <p:cNvSpPr>
            <a:spLocks noGrp="1"/>
          </p:cNvSpPr>
          <p:nvPr>
            <p:ph type="title"/>
          </p:nvPr>
        </p:nvSpPr>
        <p:spPr/>
        <p:txBody>
          <a:bodyPr/>
          <a:lstStyle/>
          <a:p>
            <a:r>
              <a:rPr lang="en-US" dirty="0" smtClean="0"/>
              <a:t>Click to edit Master title style</a:t>
            </a:r>
            <a:endParaRPr lang="en-C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4"/>
          <p:cNvSpPr txBox="1"/>
          <p:nvPr userDrawn="1"/>
        </p:nvSpPr>
        <p:spPr>
          <a:xfrm>
            <a:off x="444500" y="6572250"/>
            <a:ext cx="2573338" cy="230188"/>
          </a:xfrm>
          <a:prstGeom prst="rect">
            <a:avLst/>
          </a:prstGeom>
          <a:noFill/>
        </p:spPr>
        <p:txBody>
          <a:bodyPr lIns="0">
            <a:spAutoFit/>
          </a:bodyPr>
          <a:lstStyle/>
          <a:p>
            <a:pPr algn="ctr" fontAlgn="auto">
              <a:spcBef>
                <a:spcPts val="0"/>
              </a:spcBef>
              <a:spcAft>
                <a:spcPts val="0"/>
              </a:spcAft>
              <a:defRPr/>
            </a:pPr>
            <a:r>
              <a:rPr lang="en-US" sz="900" dirty="0">
                <a:solidFill>
                  <a:srgbClr val="7F7F7F"/>
                </a:solidFill>
                <a:latin typeface="Arial" pitchFamily="34" charset="0"/>
                <a:cs typeface="Arial" pitchFamily="34" charset="0"/>
              </a:rPr>
              <a:t>Copyright © </a:t>
            </a:r>
            <a:r>
              <a:rPr lang="en-US" sz="900" dirty="0">
                <a:solidFill>
                  <a:srgbClr val="7F7F7F"/>
                </a:solidFill>
                <a:latin typeface="Arial" pitchFamily="34" charset="0"/>
                <a:cs typeface="Arial" pitchFamily="34" charset="0"/>
              </a:rPr>
              <a:t>2012 </a:t>
            </a:r>
            <a:r>
              <a:rPr lang="en-US" sz="900" dirty="0">
                <a:solidFill>
                  <a:srgbClr val="7F7F7F"/>
                </a:solidFill>
                <a:latin typeface="Arial" pitchFamily="34" charset="0"/>
                <a:cs typeface="Arial" pitchFamily="34" charset="0"/>
              </a:rPr>
              <a:t>Accenture  All rights reserved.</a:t>
            </a:r>
          </a:p>
        </p:txBody>
      </p:sp>
      <p:cxnSp>
        <p:nvCxnSpPr>
          <p:cNvPr id="5" name="Straight Connector 6"/>
          <p:cNvCxnSpPr/>
          <p:nvPr userDrawn="1"/>
        </p:nvCxnSpPr>
        <p:spPr>
          <a:xfrm>
            <a:off x="458788" y="1162050"/>
            <a:ext cx="86852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145463" y="6562725"/>
            <a:ext cx="534987" cy="244475"/>
          </a:xfrm>
          <a:prstGeom prst="rect">
            <a:avLst/>
          </a:prstGeom>
          <a:noFill/>
        </p:spPr>
        <p:txBody>
          <a:bodyPr lIns="0" tIns="0" rIns="0" bIns="0" anchor="ctr"/>
          <a:lstStyle/>
          <a:p>
            <a:pPr algn="r" fontAlgn="auto">
              <a:spcBef>
                <a:spcPts val="0"/>
              </a:spcBef>
              <a:spcAft>
                <a:spcPts val="0"/>
              </a:spcAft>
              <a:defRPr/>
            </a:pPr>
            <a:fld id="{F1B6FB6D-6B7E-4181-A2FD-97C09733E093}" type="slidenum">
              <a:rPr lang="en-CA" sz="900">
                <a:solidFill>
                  <a:srgbClr val="7F7F7F"/>
                </a:solidFill>
                <a:latin typeface="Arial" pitchFamily="34" charset="0"/>
                <a:cs typeface="Arial" pitchFamily="34" charset="0"/>
              </a:rPr>
              <a:pPr algn="r" fontAlgn="auto">
                <a:spcBef>
                  <a:spcPts val="0"/>
                </a:spcBef>
                <a:spcAft>
                  <a:spcPts val="0"/>
                </a:spcAft>
                <a:defRPr/>
              </a:pPr>
              <a:t>‹#›</a:t>
            </a:fld>
            <a:endParaRPr lang="en-CA" sz="900" dirty="0">
              <a:solidFill>
                <a:srgbClr val="7F7F7F"/>
              </a:solidFill>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Click to edit Master title style</a:t>
            </a:r>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p:nvPr userDrawn="1"/>
        </p:nvCxnSpPr>
        <p:spPr>
          <a:xfrm>
            <a:off x="458788" y="1162050"/>
            <a:ext cx="86852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7"/>
          <p:cNvSpPr txBox="1"/>
          <p:nvPr userDrawn="1"/>
        </p:nvSpPr>
        <p:spPr>
          <a:xfrm>
            <a:off x="444500" y="6572250"/>
            <a:ext cx="2573338" cy="230188"/>
          </a:xfrm>
          <a:prstGeom prst="rect">
            <a:avLst/>
          </a:prstGeom>
          <a:noFill/>
        </p:spPr>
        <p:txBody>
          <a:bodyPr lIns="0">
            <a:spAutoFit/>
          </a:bodyPr>
          <a:lstStyle/>
          <a:p>
            <a:pPr algn="ctr" fontAlgn="auto">
              <a:spcBef>
                <a:spcPts val="0"/>
              </a:spcBef>
              <a:spcAft>
                <a:spcPts val="0"/>
              </a:spcAft>
              <a:defRPr/>
            </a:pPr>
            <a:r>
              <a:rPr lang="en-US" sz="900" dirty="0">
                <a:solidFill>
                  <a:srgbClr val="7F7F7F"/>
                </a:solidFill>
                <a:latin typeface="Arial" pitchFamily="34" charset="0"/>
                <a:cs typeface="Arial" pitchFamily="34" charset="0"/>
              </a:rPr>
              <a:t>Copyright © </a:t>
            </a:r>
            <a:r>
              <a:rPr lang="en-US" sz="900" dirty="0">
                <a:solidFill>
                  <a:srgbClr val="7F7F7F"/>
                </a:solidFill>
                <a:latin typeface="Arial" pitchFamily="34" charset="0"/>
                <a:cs typeface="Arial" pitchFamily="34" charset="0"/>
              </a:rPr>
              <a:t>2012 </a:t>
            </a:r>
            <a:r>
              <a:rPr lang="en-US" sz="900" dirty="0">
                <a:solidFill>
                  <a:srgbClr val="7F7F7F"/>
                </a:solidFill>
                <a:latin typeface="Arial" pitchFamily="34" charset="0"/>
                <a:cs typeface="Arial" pitchFamily="34" charset="0"/>
              </a:rPr>
              <a:t>Accenture  All rights reserved.</a:t>
            </a:r>
          </a:p>
        </p:txBody>
      </p:sp>
      <p:sp>
        <p:nvSpPr>
          <p:cNvPr id="6" name="TextBox 8"/>
          <p:cNvSpPr txBox="1"/>
          <p:nvPr userDrawn="1"/>
        </p:nvSpPr>
        <p:spPr>
          <a:xfrm>
            <a:off x="8145463" y="6562725"/>
            <a:ext cx="534987" cy="244475"/>
          </a:xfrm>
          <a:prstGeom prst="rect">
            <a:avLst/>
          </a:prstGeom>
          <a:noFill/>
        </p:spPr>
        <p:txBody>
          <a:bodyPr lIns="0" tIns="0" rIns="0" bIns="0" anchor="ctr"/>
          <a:lstStyle/>
          <a:p>
            <a:pPr algn="r" fontAlgn="auto">
              <a:spcBef>
                <a:spcPts val="0"/>
              </a:spcBef>
              <a:spcAft>
                <a:spcPts val="0"/>
              </a:spcAft>
              <a:defRPr/>
            </a:pPr>
            <a:fld id="{C92633CB-7580-4414-8073-1F3B7E5925A4}" type="slidenum">
              <a:rPr lang="en-CA" sz="900">
                <a:solidFill>
                  <a:srgbClr val="7F7F7F"/>
                </a:solidFill>
                <a:latin typeface="Arial" pitchFamily="34" charset="0"/>
                <a:cs typeface="Arial" pitchFamily="34" charset="0"/>
              </a:rPr>
              <a:pPr algn="r" fontAlgn="auto">
                <a:spcBef>
                  <a:spcPts val="0"/>
                </a:spcBef>
                <a:spcAft>
                  <a:spcPts val="0"/>
                </a:spcAft>
                <a:defRPr/>
              </a:pPr>
              <a:t>‹#›</a:t>
            </a:fld>
            <a:endParaRPr lang="en-CA" sz="900" dirty="0">
              <a:solidFill>
                <a:srgbClr val="7F7F7F"/>
              </a:solidFill>
              <a:latin typeface="Arial"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0139792B-B388-468B-B70D-E9B5966E556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4"/>
          <p:cNvSpPr txBox="1"/>
          <p:nvPr userDrawn="1"/>
        </p:nvSpPr>
        <p:spPr>
          <a:xfrm>
            <a:off x="444500" y="6572250"/>
            <a:ext cx="2573338" cy="230188"/>
          </a:xfrm>
          <a:prstGeom prst="rect">
            <a:avLst/>
          </a:prstGeom>
          <a:noFill/>
        </p:spPr>
        <p:txBody>
          <a:bodyPr lIns="0">
            <a:spAutoFit/>
          </a:bodyPr>
          <a:lstStyle/>
          <a:p>
            <a:pPr algn="ctr" fontAlgn="auto">
              <a:spcBef>
                <a:spcPts val="0"/>
              </a:spcBef>
              <a:spcAft>
                <a:spcPts val="0"/>
              </a:spcAft>
              <a:defRPr/>
            </a:pPr>
            <a:r>
              <a:rPr lang="en-US" sz="900" dirty="0">
                <a:solidFill>
                  <a:srgbClr val="7F7F7F"/>
                </a:solidFill>
                <a:latin typeface="Arial" pitchFamily="34" charset="0"/>
                <a:cs typeface="Arial" pitchFamily="34" charset="0"/>
              </a:rPr>
              <a:t>Copyright © </a:t>
            </a:r>
            <a:r>
              <a:rPr lang="en-US" sz="900" dirty="0">
                <a:solidFill>
                  <a:srgbClr val="7F7F7F"/>
                </a:solidFill>
                <a:latin typeface="Arial" pitchFamily="34" charset="0"/>
                <a:cs typeface="Arial" pitchFamily="34" charset="0"/>
              </a:rPr>
              <a:t>2012 </a:t>
            </a:r>
            <a:r>
              <a:rPr lang="en-US" sz="900" dirty="0">
                <a:solidFill>
                  <a:srgbClr val="7F7F7F"/>
                </a:solidFill>
                <a:latin typeface="Arial" pitchFamily="34" charset="0"/>
                <a:cs typeface="Arial" pitchFamily="34" charset="0"/>
              </a:rPr>
              <a:t>Accenture  All rights reserved.</a:t>
            </a:r>
          </a:p>
        </p:txBody>
      </p:sp>
      <p:sp>
        <p:nvSpPr>
          <p:cNvPr id="3" name="TextBox 2"/>
          <p:cNvSpPr txBox="1"/>
          <p:nvPr userDrawn="1"/>
        </p:nvSpPr>
        <p:spPr>
          <a:xfrm>
            <a:off x="8145463" y="6562725"/>
            <a:ext cx="534987" cy="244475"/>
          </a:xfrm>
          <a:prstGeom prst="rect">
            <a:avLst/>
          </a:prstGeom>
          <a:noFill/>
        </p:spPr>
        <p:txBody>
          <a:bodyPr lIns="0" tIns="0" rIns="0" bIns="0" anchor="ctr"/>
          <a:lstStyle/>
          <a:p>
            <a:pPr algn="r" fontAlgn="auto">
              <a:spcBef>
                <a:spcPts val="0"/>
              </a:spcBef>
              <a:spcAft>
                <a:spcPts val="0"/>
              </a:spcAft>
              <a:defRPr/>
            </a:pPr>
            <a:fld id="{48CB6365-F099-4D0D-8C01-3F207B926DE0}" type="slidenum">
              <a:rPr lang="en-CA" sz="900">
                <a:solidFill>
                  <a:srgbClr val="7F7F7F"/>
                </a:solidFill>
                <a:latin typeface="Arial" pitchFamily="34" charset="0"/>
                <a:cs typeface="Arial" pitchFamily="34" charset="0"/>
              </a:rPr>
              <a:pPr algn="r" fontAlgn="auto">
                <a:spcBef>
                  <a:spcPts val="0"/>
                </a:spcBef>
                <a:spcAft>
                  <a:spcPts val="0"/>
                </a:spcAft>
                <a:defRPr/>
              </a:pPr>
              <a:t>‹#›</a:t>
            </a:fld>
            <a:endParaRPr lang="en-CA" sz="900" dirty="0">
              <a:solidFill>
                <a:srgbClr val="7F7F7F"/>
              </a:solidFill>
              <a:latin typeface="Arial" pitchFamily="34" charset="0"/>
              <a:cs typeface="Arial"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Inhaltsplatzhalter 2"/>
          <p:cNvSpPr>
            <a:spLocks noGrp="1"/>
          </p:cNvSpPr>
          <p:nvPr>
            <p:ph idx="1"/>
          </p:nvPr>
        </p:nvSpPr>
        <p:spPr>
          <a:xfrm>
            <a:off x="503549" y="2132856"/>
            <a:ext cx="8172908" cy="4238508"/>
          </a:xfrm>
          <a:prstGeom prst="rect">
            <a:avLst/>
          </a:prstGeom>
          <a:noFill/>
          <a:ln w="12700">
            <a:noFill/>
            <a:miter lim="800000"/>
            <a:headEnd/>
            <a:tailEnd/>
          </a:ln>
        </p:spPr>
        <p:txBody>
          <a:bodyPr lIns="0" tIns="36000" rIns="0" bIns="0"/>
          <a:lstStyle>
            <a:lvl1pPr marL="180000" indent="-179388" algn="l" rtl="0" eaLnBrk="1" fontAlgn="base" hangingPunct="1">
              <a:spcBef>
                <a:spcPts val="800"/>
              </a:spcBef>
              <a:spcAft>
                <a:spcPct val="0"/>
              </a:spcAft>
              <a:buClr>
                <a:schemeClr val="tx1"/>
              </a:buClr>
              <a:buFont typeface="Arial" pitchFamily="34" charset="0"/>
              <a:defRPr lang="de-DE" sz="1600" dirty="0" smtClean="0">
                <a:solidFill>
                  <a:schemeClr val="tx1"/>
                </a:solidFill>
                <a:latin typeface="+mn-lt"/>
                <a:ea typeface="+mn-ea"/>
                <a:cs typeface="+mn-cs"/>
              </a:defRPr>
            </a:lvl1pPr>
            <a:lvl2pPr marL="360000" indent="-179388" algn="l" rtl="0" eaLnBrk="1" fontAlgn="base" hangingPunct="1">
              <a:spcBef>
                <a:spcPts val="800"/>
              </a:spcBef>
              <a:spcAft>
                <a:spcPct val="0"/>
              </a:spcAft>
              <a:buClr>
                <a:schemeClr val="tx1"/>
              </a:buClr>
              <a:buFont typeface="Arial" pitchFamily="34" charset="0"/>
              <a:defRPr lang="de-DE" sz="1400" dirty="0" smtClean="0">
                <a:solidFill>
                  <a:schemeClr val="tx1"/>
                </a:solidFill>
                <a:latin typeface="+mn-lt"/>
                <a:ea typeface="+mn-ea"/>
                <a:cs typeface="+mn-cs"/>
              </a:defRPr>
            </a:lvl2pPr>
            <a:lvl3pPr marL="541338" indent="-179388" algn="l" rtl="0" eaLnBrk="1" fontAlgn="base" hangingPunct="1">
              <a:spcBef>
                <a:spcPts val="800"/>
              </a:spcBef>
              <a:spcAft>
                <a:spcPct val="0"/>
              </a:spcAft>
              <a:buClr>
                <a:schemeClr val="tx1"/>
              </a:buClr>
              <a:buFont typeface="Arial" pitchFamily="34" charset="0"/>
              <a:defRPr lang="de-DE" sz="1200" dirty="0" smtClean="0">
                <a:solidFill>
                  <a:schemeClr val="tx1"/>
                </a:solidFill>
                <a:latin typeface="+mn-lt"/>
                <a:ea typeface="+mn-ea"/>
                <a:cs typeface="+mn-cs"/>
              </a:defRPr>
            </a:lvl3pPr>
            <a:lvl4pPr marL="720000" indent="-179388" algn="l" rtl="0" eaLnBrk="1" fontAlgn="base" hangingPunct="1">
              <a:spcBef>
                <a:spcPts val="800"/>
              </a:spcBef>
              <a:spcAft>
                <a:spcPct val="0"/>
              </a:spcAft>
              <a:buClr>
                <a:schemeClr val="tx1"/>
              </a:buClr>
              <a:buFont typeface="Arial" pitchFamily="34" charset="0"/>
              <a:defRPr lang="de-DE" sz="1000" dirty="0" smtClean="0">
                <a:solidFill>
                  <a:schemeClr val="tx1"/>
                </a:solidFill>
                <a:latin typeface="+mn-lt"/>
                <a:ea typeface="+mn-ea"/>
                <a:cs typeface="+mn-cs"/>
              </a:defRPr>
            </a:lvl4pPr>
            <a:lvl5pPr marL="900000" indent="-179388" algn="l" rtl="0" eaLnBrk="1" fontAlgn="base" hangingPunct="1">
              <a:spcBef>
                <a:spcPts val="800"/>
              </a:spcBef>
              <a:spcAft>
                <a:spcPct val="0"/>
              </a:spcAft>
              <a:buClr>
                <a:schemeClr val="tx1"/>
              </a:buClr>
              <a:buFont typeface="Arial" pitchFamily="34" charset="0"/>
              <a:defRPr lang="de-DE" sz="10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9" name="Textplatzhalter 2"/>
          <p:cNvSpPr>
            <a:spLocks noGrp="1"/>
          </p:cNvSpPr>
          <p:nvPr>
            <p:ph type="body" idx="13"/>
          </p:nvPr>
        </p:nvSpPr>
        <p:spPr>
          <a:xfrm>
            <a:off x="250211" y="1331999"/>
            <a:ext cx="8642352" cy="386054"/>
          </a:xfrm>
          <a:prstGeom prst="rect">
            <a:avLst/>
          </a:prstGeom>
          <a:noFill/>
        </p:spPr>
        <p:txBody>
          <a:bodyPr lIns="0" tIns="72000" rIns="0" bIns="36000">
            <a:spAutoFit/>
          </a:bodyPr>
          <a:lstStyle>
            <a:lvl1pPr marL="176213" indent="-176213" algn="l" rtl="0" eaLnBrk="1" fontAlgn="base" hangingPunct="1">
              <a:spcBef>
                <a:spcPts val="800"/>
              </a:spcBef>
              <a:spcAft>
                <a:spcPct val="0"/>
              </a:spcAft>
              <a:buClr>
                <a:schemeClr val="tx1"/>
              </a:buClr>
              <a:buFontTx/>
              <a:buNone/>
              <a:defRPr lang="de-DE" sz="1800" b="1"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el 1"/>
          <p:cNvSpPr>
            <a:spLocks noGrp="1"/>
          </p:cNvSpPr>
          <p:nvPr>
            <p:ph type="title"/>
          </p:nvPr>
        </p:nvSpPr>
        <p:spPr/>
        <p:txBody>
          <a:bodyPr/>
          <a:lstStyle>
            <a:lvl1pPr>
              <a:defRPr sz="2400"/>
            </a:lvl1pPr>
          </a:lstStyle>
          <a:p>
            <a:r>
              <a:rPr lang="en-US" dirty="0" smtClean="0"/>
              <a:t>Click to edit Master title style</a:t>
            </a:r>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5237"/>
            <a:ext cx="8229600" cy="4525963"/>
          </a:xfrm>
        </p:spPr>
        <p:txBody>
          <a:bodyPr/>
          <a:lstStyle>
            <a:lvl1pPr>
              <a:defRPr sz="2000"/>
            </a:lvl1pPr>
            <a:lvl2pPr>
              <a:defRPr sz="1800"/>
            </a:lvl2pPr>
            <a:lvl3pPr>
              <a:defRPr sz="1600"/>
            </a:lvl3pPr>
            <a:lvl4pPr>
              <a:defRPr sz="1400" baseline="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1"/>
          <p:cNvSpPr>
            <a:spLocks noGrp="1"/>
          </p:cNvSpPr>
          <p:nvPr>
            <p:ph type="title"/>
          </p:nvPr>
        </p:nvSpPr>
        <p:spPr>
          <a:xfrm>
            <a:off x="457200" y="185738"/>
            <a:ext cx="6324600" cy="868362"/>
          </a:xfrm>
        </p:spPr>
        <p:txBody>
          <a:bodyPr>
            <a:noAutofit/>
          </a:bodyPr>
          <a:lstStyle>
            <a:lvl1pPr>
              <a:defRPr sz="2400" b="1"/>
            </a:lvl1pPr>
          </a:lstStyle>
          <a:p>
            <a:r>
              <a:rPr lang="en-US" smtClean="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9676CC-F3AF-4C52-BFBF-6E6186B7D95A}" type="slidenum">
              <a:rPr lang="en-US"/>
              <a:pPr>
                <a:defRPr/>
              </a:pPr>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B555D6-DF6A-4C8A-A263-429C1673F626}" type="slidenum">
              <a:rPr lang="en-US"/>
              <a:pPr>
                <a:defRPr/>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FA61F8-37ED-4DB7-844E-477E43270C45}" type="slidenum">
              <a:rPr lang="en-US"/>
              <a:pPr>
                <a:defRPr/>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5"/>
          <p:cNvSpPr txBox="1"/>
          <p:nvPr userDrawn="1"/>
        </p:nvSpPr>
        <p:spPr>
          <a:xfrm>
            <a:off x="444500" y="6572250"/>
            <a:ext cx="2573338" cy="230188"/>
          </a:xfrm>
          <a:prstGeom prst="rect">
            <a:avLst/>
          </a:prstGeom>
          <a:noFill/>
        </p:spPr>
        <p:txBody>
          <a:bodyPr lIns="0">
            <a:spAutoFit/>
          </a:bodyPr>
          <a:lstStyle/>
          <a:p>
            <a:pPr algn="ctr" fontAlgn="auto">
              <a:spcBef>
                <a:spcPts val="0"/>
              </a:spcBef>
              <a:spcAft>
                <a:spcPts val="0"/>
              </a:spcAft>
              <a:defRPr/>
            </a:pPr>
            <a:r>
              <a:rPr lang="en-US" sz="900" dirty="0">
                <a:solidFill>
                  <a:srgbClr val="7F7F7F"/>
                </a:solidFill>
                <a:latin typeface="Arial" pitchFamily="34" charset="0"/>
                <a:cs typeface="Arial" pitchFamily="34" charset="0"/>
              </a:rPr>
              <a:t>Copyright © </a:t>
            </a:r>
            <a:r>
              <a:rPr lang="en-US" sz="900" dirty="0">
                <a:solidFill>
                  <a:srgbClr val="7F7F7F"/>
                </a:solidFill>
                <a:latin typeface="Arial" pitchFamily="34" charset="0"/>
                <a:cs typeface="Arial" pitchFamily="34" charset="0"/>
              </a:rPr>
              <a:t>2012 </a:t>
            </a:r>
            <a:r>
              <a:rPr lang="en-US" sz="900" dirty="0">
                <a:solidFill>
                  <a:srgbClr val="7F7F7F"/>
                </a:solidFill>
                <a:latin typeface="Arial" pitchFamily="34" charset="0"/>
                <a:cs typeface="Arial" pitchFamily="34" charset="0"/>
              </a:rPr>
              <a:t>Accenture  All rights reserved.</a:t>
            </a:r>
          </a:p>
        </p:txBody>
      </p:sp>
      <p:cxnSp>
        <p:nvCxnSpPr>
          <p:cNvPr id="4" name="Straight Connector 6"/>
          <p:cNvCxnSpPr/>
          <p:nvPr userDrawn="1"/>
        </p:nvCxnSpPr>
        <p:spPr>
          <a:xfrm>
            <a:off x="458788" y="1162050"/>
            <a:ext cx="86852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7"/>
          <p:cNvSpPr txBox="1"/>
          <p:nvPr userDrawn="1"/>
        </p:nvSpPr>
        <p:spPr>
          <a:xfrm>
            <a:off x="8145463" y="6562725"/>
            <a:ext cx="534987" cy="244475"/>
          </a:xfrm>
          <a:prstGeom prst="rect">
            <a:avLst/>
          </a:prstGeom>
          <a:noFill/>
        </p:spPr>
        <p:txBody>
          <a:bodyPr lIns="0" tIns="0" rIns="0" bIns="0" anchor="ctr"/>
          <a:lstStyle/>
          <a:p>
            <a:pPr algn="r" fontAlgn="auto">
              <a:spcBef>
                <a:spcPts val="0"/>
              </a:spcBef>
              <a:spcAft>
                <a:spcPts val="0"/>
              </a:spcAft>
              <a:defRPr/>
            </a:pPr>
            <a:fld id="{ACF3CB7D-7D49-4918-B671-0476E4D4D954}" type="slidenum">
              <a:rPr lang="en-CA" sz="900">
                <a:solidFill>
                  <a:srgbClr val="7F7F7F"/>
                </a:solidFill>
                <a:latin typeface="Arial" pitchFamily="34" charset="0"/>
                <a:cs typeface="Arial" pitchFamily="34" charset="0"/>
              </a:rPr>
              <a:pPr algn="r" fontAlgn="auto">
                <a:spcBef>
                  <a:spcPts val="0"/>
                </a:spcBef>
                <a:spcAft>
                  <a:spcPts val="0"/>
                </a:spcAft>
                <a:defRPr/>
              </a:pPr>
              <a:t>‹#›</a:t>
            </a:fld>
            <a:endParaRPr lang="en-CA" sz="900" dirty="0">
              <a:solidFill>
                <a:srgbClr val="7F7F7F"/>
              </a:solidFill>
              <a:latin typeface="Arial"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668129C9-5CCD-4EFA-98D4-FCF38FF0866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p:cNvSpPr txBox="1"/>
          <p:nvPr userDrawn="1"/>
        </p:nvSpPr>
        <p:spPr>
          <a:xfrm>
            <a:off x="444500" y="6572250"/>
            <a:ext cx="2573338" cy="230188"/>
          </a:xfrm>
          <a:prstGeom prst="rect">
            <a:avLst/>
          </a:prstGeom>
          <a:noFill/>
        </p:spPr>
        <p:txBody>
          <a:bodyPr lIns="0">
            <a:spAutoFit/>
          </a:bodyPr>
          <a:lstStyle/>
          <a:p>
            <a:pPr algn="ctr" fontAlgn="auto">
              <a:spcBef>
                <a:spcPts val="0"/>
              </a:spcBef>
              <a:spcAft>
                <a:spcPts val="0"/>
              </a:spcAft>
              <a:defRPr/>
            </a:pPr>
            <a:r>
              <a:rPr lang="en-US" sz="900" dirty="0">
                <a:solidFill>
                  <a:srgbClr val="7F7F7F"/>
                </a:solidFill>
                <a:latin typeface="Arial" pitchFamily="34" charset="0"/>
                <a:cs typeface="Arial" pitchFamily="34" charset="0"/>
              </a:rPr>
              <a:t>Copyright © </a:t>
            </a:r>
            <a:r>
              <a:rPr lang="en-US" sz="900" dirty="0">
                <a:solidFill>
                  <a:srgbClr val="7F7F7F"/>
                </a:solidFill>
                <a:latin typeface="Arial" pitchFamily="34" charset="0"/>
                <a:cs typeface="Arial" pitchFamily="34" charset="0"/>
              </a:rPr>
              <a:t>2012 </a:t>
            </a:r>
            <a:r>
              <a:rPr lang="en-US" sz="900" dirty="0">
                <a:solidFill>
                  <a:srgbClr val="7F7F7F"/>
                </a:solidFill>
                <a:latin typeface="Arial" pitchFamily="34" charset="0"/>
                <a:cs typeface="Arial" pitchFamily="34" charset="0"/>
              </a:rPr>
              <a:t>Accenture  All rights reserved.</a:t>
            </a:r>
          </a:p>
        </p:txBody>
      </p:sp>
      <p:sp>
        <p:nvSpPr>
          <p:cNvPr id="3" name="TextBox 5"/>
          <p:cNvSpPr txBox="1"/>
          <p:nvPr userDrawn="1"/>
        </p:nvSpPr>
        <p:spPr>
          <a:xfrm>
            <a:off x="8145463" y="6562725"/>
            <a:ext cx="534987" cy="244475"/>
          </a:xfrm>
          <a:prstGeom prst="rect">
            <a:avLst/>
          </a:prstGeom>
          <a:noFill/>
        </p:spPr>
        <p:txBody>
          <a:bodyPr lIns="0" tIns="0" rIns="0" bIns="0" anchor="ctr"/>
          <a:lstStyle/>
          <a:p>
            <a:pPr algn="r" fontAlgn="auto">
              <a:spcBef>
                <a:spcPts val="0"/>
              </a:spcBef>
              <a:spcAft>
                <a:spcPts val="0"/>
              </a:spcAft>
              <a:defRPr/>
            </a:pPr>
            <a:fld id="{50F53CBE-6EC8-4B97-B7DA-7CCEA8DAF150}" type="slidenum">
              <a:rPr lang="en-CA" sz="900">
                <a:solidFill>
                  <a:srgbClr val="7F7F7F"/>
                </a:solidFill>
                <a:latin typeface="Arial" pitchFamily="34" charset="0"/>
                <a:cs typeface="Arial" pitchFamily="34" charset="0"/>
              </a:rPr>
              <a:pPr algn="r" fontAlgn="auto">
                <a:spcBef>
                  <a:spcPts val="0"/>
                </a:spcBef>
                <a:spcAft>
                  <a:spcPts val="0"/>
                </a:spcAft>
                <a:defRPr/>
              </a:pPr>
              <a:t>‹#›</a:t>
            </a:fld>
            <a:endParaRPr lang="en-CA" sz="900" dirty="0">
              <a:solidFill>
                <a:srgbClr val="7F7F7F"/>
              </a:solidFill>
              <a:latin typeface="Arial" pitchFamily="34" charset="0"/>
              <a:cs typeface="Arial" pitchFamily="34" charset="0"/>
            </a:endParaRP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9E749F9-A8D0-41D3-8FAE-C870FA5963C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0445B1-6F12-4E2E-8F4F-4C4981704CBD}" type="slidenum">
              <a:rPr lang="en-US"/>
              <a:pPr>
                <a:defRPr/>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FC8254-13CF-4A94-8A79-317AC9FAFE08}" type="slidenum">
              <a:rPr lang="en-US"/>
              <a:pPr>
                <a:defRPr/>
              </a:pPr>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E2817BE1-BA92-4CEA-96D8-607DB0412C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2" r:id="rId3"/>
    <p:sldLayoutId id="2147483681" r:id="rId4"/>
    <p:sldLayoutId id="2147483680" r:id="rId5"/>
    <p:sldLayoutId id="2147483685" r:id="rId6"/>
    <p:sldLayoutId id="2147483686" r:id="rId7"/>
    <p:sldLayoutId id="2147483679" r:id="rId8"/>
    <p:sldLayoutId id="2147483678" r:id="rId9"/>
    <p:sldLayoutId id="2147483677" r:id="rId10"/>
    <p:sldLayoutId id="214748367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azo7@ccc.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azures@ccc.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352425"/>
            <a:ext cx="8229600" cy="755650"/>
          </a:xfrm>
        </p:spPr>
        <p:txBody>
          <a:bodyPr/>
          <a:lstStyle/>
          <a:p>
            <a:pPr>
              <a:defRPr/>
            </a:pPr>
            <a:r>
              <a:rPr lang="en-US" sz="3200" dirty="0" smtClean="0"/>
              <a:t>Networking 101</a:t>
            </a:r>
            <a:endParaRPr lang="en-US" sz="3200" dirty="0"/>
          </a:p>
        </p:txBody>
      </p:sp>
      <p:sp>
        <p:nvSpPr>
          <p:cNvPr id="26626"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F5206369-DAEB-4875-89F5-8CE0FFBC0036}" type="slidenum">
              <a:rPr lang="en-US" smtClean="0"/>
              <a:pPr fontAlgn="base">
                <a:spcBef>
                  <a:spcPct val="0"/>
                </a:spcBef>
                <a:spcAft>
                  <a:spcPct val="0"/>
                </a:spcAft>
              </a:pPr>
              <a:t>1</a:t>
            </a:fld>
            <a:endParaRPr lang="en-US" smtClean="0"/>
          </a:p>
        </p:txBody>
      </p:sp>
      <p:graphicFrame>
        <p:nvGraphicFramePr>
          <p:cNvPr id="7" name="Table 6"/>
          <p:cNvGraphicFramePr>
            <a:graphicFrameLocks noGrp="1"/>
          </p:cNvGraphicFramePr>
          <p:nvPr/>
        </p:nvGraphicFramePr>
        <p:xfrm>
          <a:off x="1879600" y="1320800"/>
          <a:ext cx="6096000" cy="2286000"/>
        </p:xfrm>
        <a:graphic>
          <a:graphicData uri="http://schemas.openxmlformats.org/drawingml/2006/table">
            <a:tbl>
              <a:tblPr firstRow="1" bandRow="1">
                <a:tableStyleId>{B301B821-A1FF-4177-AEE7-76D212191A09}</a:tableStyleId>
              </a:tblPr>
              <a:tblGrid>
                <a:gridCol w="3048000"/>
                <a:gridCol w="3048000"/>
              </a:tblGrid>
              <a:tr h="370840">
                <a:tc>
                  <a:txBody>
                    <a:bodyPr/>
                    <a:lstStyle/>
                    <a:p>
                      <a:pPr algn="ctr"/>
                      <a:r>
                        <a:rPr lang="en-US" b="0" dirty="0" smtClean="0">
                          <a:solidFill>
                            <a:schemeClr val="tx1"/>
                          </a:solidFill>
                        </a:rPr>
                        <a:t>Gabriel Razo</a:t>
                      </a:r>
                    </a:p>
                    <a:p>
                      <a:pPr algn="ctr"/>
                      <a:r>
                        <a:rPr lang="en-US" b="0" dirty="0" smtClean="0">
                          <a:solidFill>
                            <a:schemeClr val="tx1"/>
                          </a:solidFill>
                        </a:rPr>
                        <a:t>Director</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Career Planning &amp; Placement</a:t>
                      </a:r>
                    </a:p>
                    <a:p>
                      <a:pPr algn="ctr"/>
                      <a:r>
                        <a:rPr lang="en-US" b="0" dirty="0" smtClean="0">
                          <a:solidFill>
                            <a:schemeClr val="tx1"/>
                          </a:solidFill>
                        </a:rPr>
                        <a:t>Harold Washington College</a:t>
                      </a:r>
                    </a:p>
                    <a:p>
                      <a:pPr algn="ctr"/>
                      <a:r>
                        <a:rPr lang="en-US" b="0" dirty="0" smtClean="0">
                          <a:solidFill>
                            <a:schemeClr val="tx1"/>
                          </a:solidFill>
                          <a:hlinkClick r:id="rId3"/>
                        </a:rPr>
                        <a:t>grazo7@ccc.edu</a:t>
                      </a:r>
                      <a:endParaRPr lang="en-US" b="0" dirty="0" smtClean="0">
                        <a:solidFill>
                          <a:schemeClr val="tx1"/>
                        </a:solidFill>
                      </a:endParaRPr>
                    </a:p>
                    <a:p>
                      <a:pPr algn="ctr"/>
                      <a:r>
                        <a:rPr lang="en-US" b="0" dirty="0" smtClean="0">
                          <a:solidFill>
                            <a:schemeClr val="tx1"/>
                          </a:solidFill>
                        </a:rPr>
                        <a:t>312-553-</a:t>
                      </a:r>
                      <a:r>
                        <a:rPr lang="en-US" sz="1800" b="0" kern="1200" dirty="0" smtClean="0">
                          <a:solidFill>
                            <a:schemeClr val="tx1"/>
                          </a:solidFill>
                          <a:effectLst/>
                          <a:latin typeface="+mn-lt"/>
                          <a:ea typeface="+mn-ea"/>
                          <a:cs typeface="+mn-cs"/>
                        </a:rPr>
                        <a:t>3216</a:t>
                      </a:r>
                      <a:endParaRPr lang="en-US" b="0" dirty="0" smtClean="0">
                        <a:solidFill>
                          <a:schemeClr val="tx1"/>
                        </a:solidFill>
                      </a:endParaRPr>
                    </a:p>
                    <a:p>
                      <a:pPr algn="ctr"/>
                      <a:endParaRPr lang="en-US" b="0" dirty="0">
                        <a:solidFill>
                          <a:schemeClr val="tx1"/>
                        </a:solidFill>
                      </a:endParaRPr>
                    </a:p>
                  </a:txBody>
                  <a:tcP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kern="1200" dirty="0" smtClean="0">
                          <a:solidFill>
                            <a:schemeClr val="tx1"/>
                          </a:solidFill>
                          <a:effectLst/>
                          <a:latin typeface="+mn-lt"/>
                          <a:ea typeface="+mn-ea"/>
                          <a:cs typeface="+mn-cs"/>
                        </a:rPr>
                        <a:t> </a:t>
                      </a:r>
                      <a:r>
                        <a:rPr lang="en-US" b="0" dirty="0" smtClean="0">
                          <a:solidFill>
                            <a:schemeClr val="tx1"/>
                          </a:solidFill>
                        </a:rPr>
                        <a:t>Allison Zures</a:t>
                      </a:r>
                    </a:p>
                    <a:p>
                      <a:pPr algn="ctr"/>
                      <a:r>
                        <a:rPr lang="en-US" b="0" dirty="0" smtClean="0">
                          <a:solidFill>
                            <a:schemeClr val="tx1"/>
                          </a:solidFill>
                        </a:rPr>
                        <a:t>Executive Director</a:t>
                      </a:r>
                    </a:p>
                    <a:p>
                      <a:pPr algn="ctr"/>
                      <a:r>
                        <a:rPr lang="en-US" b="0" dirty="0" smtClean="0">
                          <a:solidFill>
                            <a:schemeClr val="tx1"/>
                          </a:solidFill>
                        </a:rPr>
                        <a:t>Career Planning &amp; Placement</a:t>
                      </a:r>
                    </a:p>
                    <a:p>
                      <a:pPr algn="ctr"/>
                      <a:r>
                        <a:rPr lang="en-US" b="0" dirty="0" smtClean="0">
                          <a:solidFill>
                            <a:schemeClr val="tx1"/>
                          </a:solidFill>
                        </a:rPr>
                        <a:t>CCC District Office</a:t>
                      </a:r>
                    </a:p>
                    <a:p>
                      <a:pPr algn="ctr"/>
                      <a:r>
                        <a:rPr lang="en-US" b="0" dirty="0" smtClean="0">
                          <a:solidFill>
                            <a:schemeClr val="tx1"/>
                          </a:solidFill>
                          <a:hlinkClick r:id="rId4"/>
                        </a:rPr>
                        <a:t>azures@ccc.edu</a:t>
                      </a:r>
                      <a:endParaRPr lang="en-US" b="0" dirty="0" smtClean="0">
                        <a:solidFill>
                          <a:schemeClr val="tx1"/>
                        </a:solidFill>
                      </a:endParaRPr>
                    </a:p>
                    <a:p>
                      <a:pPr algn="ctr"/>
                      <a:r>
                        <a:rPr lang="en-US" b="0" dirty="0" smtClean="0">
                          <a:solidFill>
                            <a:schemeClr val="tx1"/>
                          </a:solidFill>
                        </a:rPr>
                        <a:t>312-553-2517</a:t>
                      </a:r>
                    </a:p>
                    <a:p>
                      <a:pPr algn="ctr"/>
                      <a:endParaRPr lang="en-US" b="0" dirty="0" smtClean="0">
                        <a:solidFill>
                          <a:schemeClr val="tx1"/>
                        </a:solidFill>
                      </a:endParaRPr>
                    </a:p>
                  </a:txBody>
                  <a:tcPr>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6630" name="TextBox 7"/>
          <p:cNvSpPr txBox="1">
            <a:spLocks noChangeArrowheads="1"/>
          </p:cNvSpPr>
          <p:nvPr/>
        </p:nvSpPr>
        <p:spPr bwMode="auto">
          <a:xfrm>
            <a:off x="139700" y="3706813"/>
            <a:ext cx="7321550" cy="2554287"/>
          </a:xfrm>
          <a:prstGeom prst="rect">
            <a:avLst/>
          </a:prstGeom>
          <a:noFill/>
          <a:ln w="9525">
            <a:noFill/>
            <a:miter lim="800000"/>
            <a:headEnd/>
            <a:tailEnd/>
          </a:ln>
        </p:spPr>
        <p:txBody>
          <a:bodyPr>
            <a:spAutoFit/>
          </a:bodyPr>
          <a:lstStyle/>
          <a:p>
            <a:r>
              <a:rPr lang="en-US" sz="1600"/>
              <a:t>Harold Washington Career Planning &amp; Placement Office</a:t>
            </a:r>
          </a:p>
          <a:p>
            <a:r>
              <a:rPr lang="en-US" sz="1600"/>
              <a:t>Room 1140</a:t>
            </a:r>
          </a:p>
          <a:p>
            <a:r>
              <a:rPr lang="en-US" sz="1600"/>
              <a:t>(312) 553-3000</a:t>
            </a:r>
          </a:p>
          <a:p>
            <a:endParaRPr lang="en-US" sz="1600"/>
          </a:p>
          <a:p>
            <a:r>
              <a:rPr lang="en-US" sz="1600"/>
              <a:t>Monday-Thursday: 9:00 a.m. - 5:00 p.m. </a:t>
            </a:r>
            <a:br>
              <a:rPr lang="en-US" sz="1600"/>
            </a:br>
            <a:r>
              <a:rPr lang="en-US" sz="1600"/>
              <a:t>Friday: Closed </a:t>
            </a:r>
            <a:br>
              <a:rPr lang="en-US" sz="1600"/>
            </a:br>
            <a:r>
              <a:rPr lang="en-US" sz="1600"/>
              <a:t/>
            </a:r>
            <a:br>
              <a:rPr lang="en-US" sz="1600"/>
            </a:br>
            <a:r>
              <a:rPr lang="en-US" sz="1600"/>
              <a:t>Appointments: </a:t>
            </a:r>
            <a:br>
              <a:rPr lang="en-US" sz="1600"/>
            </a:br>
            <a:r>
              <a:rPr lang="en-US" sz="1600"/>
              <a:t>Monday - Thursday </a:t>
            </a:r>
            <a:br>
              <a:rPr lang="en-US" sz="1600"/>
            </a:br>
            <a:r>
              <a:rPr lang="en-US" sz="1600"/>
              <a:t>9:30 a.m. - 11:30 a.m. &amp; 2:00 p.m. - 4:00 p.m.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p:cNvSpPr>
            <a:spLocks noGrp="1"/>
          </p:cNvSpPr>
          <p:nvPr>
            <p:ph type="title"/>
          </p:nvPr>
        </p:nvSpPr>
        <p:spPr>
          <a:xfrm>
            <a:off x="447675" y="-3175"/>
            <a:ext cx="8229600" cy="755650"/>
          </a:xfrm>
        </p:spPr>
        <p:txBody>
          <a:bodyPr/>
          <a:lstStyle/>
          <a:p>
            <a:pPr>
              <a:defRPr/>
            </a:pPr>
            <a:r>
              <a:rPr lang="en-US" dirty="0" smtClean="0"/>
              <a:t/>
            </a:r>
            <a:br>
              <a:rPr lang="en-US" dirty="0" smtClean="0"/>
            </a:br>
            <a:r>
              <a:rPr lang="en-US" dirty="0" smtClean="0"/>
              <a:t>Facebook – For Good or Evil</a:t>
            </a:r>
            <a:endParaRPr lang="en-US" dirty="0"/>
          </a:p>
        </p:txBody>
      </p:sp>
      <p:sp>
        <p:nvSpPr>
          <p:cNvPr id="3" name="Text Placeholder 2"/>
          <p:cNvSpPr>
            <a:spLocks noGrp="1"/>
          </p:cNvSpPr>
          <p:nvPr>
            <p:ph type="body" sz="quarter" idx="10"/>
          </p:nvPr>
        </p:nvSpPr>
        <p:spPr>
          <a:xfrm>
            <a:off x="447675" y="1177925"/>
            <a:ext cx="8229600" cy="4079875"/>
          </a:xfrm>
        </p:spPr>
        <p:txBody>
          <a:bodyPr/>
          <a:lstStyle/>
          <a:p>
            <a:pPr>
              <a:defRPr/>
            </a:pPr>
            <a:r>
              <a:rPr lang="en-US" dirty="0" smtClean="0"/>
              <a:t>Exercise: Acceptable or Not?</a:t>
            </a:r>
            <a:endParaRPr lang="en-US" dirty="0"/>
          </a:p>
        </p:txBody>
      </p:sp>
      <p:sp>
        <p:nvSpPr>
          <p:cNvPr id="44035" name="Slide Number Placeholder 3"/>
          <p:cNvSpPr>
            <a:spLocks noGrp="1"/>
          </p:cNvSpPr>
          <p:nvPr>
            <p:ph type="sldNum" sz="quarter" idx="12"/>
          </p:nvPr>
        </p:nvSpPr>
        <p:spPr>
          <a:noFill/>
          <a:ln>
            <a:miter lim="800000"/>
            <a:headEnd/>
            <a:tailEnd/>
          </a:ln>
        </p:spPr>
        <p:txBody>
          <a:bodyPr/>
          <a:lstStyle/>
          <a:p>
            <a:pPr fontAlgn="base">
              <a:spcBef>
                <a:spcPct val="0"/>
              </a:spcBef>
              <a:spcAft>
                <a:spcPct val="0"/>
              </a:spcAft>
            </a:pPr>
            <a:fld id="{084260F7-CEE4-40A3-9855-DA56224AF14C}" type="slidenum">
              <a:rPr lang="en-US" smtClean="0"/>
              <a:pPr fontAlgn="base">
                <a:spcBef>
                  <a:spcPct val="0"/>
                </a:spcBef>
                <a:spcAft>
                  <a:spcPct val="0"/>
                </a:spcAft>
              </a:pPr>
              <a:t>10</a:t>
            </a:fld>
            <a:endParaRPr lang="en-US" smtClean="0"/>
          </a:p>
        </p:txBody>
      </p:sp>
      <p:pic>
        <p:nvPicPr>
          <p:cNvPr id="44036" name="Picture 2" descr="http://www.pollsb.com/photos/o/325944-facebook_com.jpg"/>
          <p:cNvPicPr>
            <a:picLocks noChangeAspect="1" noChangeArrowheads="1"/>
          </p:cNvPicPr>
          <p:nvPr/>
        </p:nvPicPr>
        <p:blipFill>
          <a:blip r:embed="rId3"/>
          <a:srcRect/>
          <a:stretch>
            <a:fillRect/>
          </a:stretch>
        </p:blipFill>
        <p:spPr bwMode="auto">
          <a:xfrm>
            <a:off x="269875" y="1538288"/>
            <a:ext cx="2562225" cy="963612"/>
          </a:xfrm>
          <a:prstGeom prst="rect">
            <a:avLst/>
          </a:prstGeom>
          <a:noFill/>
          <a:ln w="9525">
            <a:noFill/>
            <a:miter lim="800000"/>
            <a:headEnd/>
            <a:tailEnd/>
          </a:ln>
        </p:spPr>
      </p:pic>
      <p:sp>
        <p:nvSpPr>
          <p:cNvPr id="44037" name="TextBox 9"/>
          <p:cNvSpPr txBox="1">
            <a:spLocks noChangeArrowheads="1"/>
          </p:cNvSpPr>
          <p:nvPr/>
        </p:nvSpPr>
        <p:spPr bwMode="auto">
          <a:xfrm>
            <a:off x="266700" y="2946400"/>
            <a:ext cx="8407400" cy="830263"/>
          </a:xfrm>
          <a:prstGeom prst="rect">
            <a:avLst/>
          </a:prstGeom>
          <a:noFill/>
          <a:ln w="9525">
            <a:noFill/>
            <a:miter lim="800000"/>
            <a:headEnd/>
            <a:tailEnd/>
          </a:ln>
        </p:spPr>
        <p:txBody>
          <a:bodyPr>
            <a:spAutoFit/>
          </a:bodyPr>
          <a:lstStyle/>
          <a:p>
            <a:r>
              <a:rPr lang="en-US" sz="2400"/>
              <a:t>“Leaving work early today. Really need to get stuff done around the house.”</a:t>
            </a:r>
          </a:p>
        </p:txBody>
      </p:sp>
      <p:sp>
        <p:nvSpPr>
          <p:cNvPr id="44038" name="Rectangle 11"/>
          <p:cNvSpPr>
            <a:spLocks noChangeArrowheads="1"/>
          </p:cNvSpPr>
          <p:nvPr/>
        </p:nvSpPr>
        <p:spPr bwMode="auto">
          <a:xfrm>
            <a:off x="2946400" y="1608138"/>
            <a:ext cx="5969000" cy="708025"/>
          </a:xfrm>
          <a:prstGeom prst="rect">
            <a:avLst/>
          </a:prstGeom>
          <a:noFill/>
          <a:ln w="9525">
            <a:noFill/>
            <a:miter lim="800000"/>
            <a:headEnd/>
            <a:tailEnd/>
          </a:ln>
        </p:spPr>
        <p:txBody>
          <a:bodyPr>
            <a:spAutoFit/>
          </a:bodyPr>
          <a:lstStyle/>
          <a:p>
            <a:r>
              <a:rPr lang="en-US" sz="2000"/>
              <a:t>There can be a fine line between what is ok to post and what can make an employer say hmmm…</a:t>
            </a:r>
          </a:p>
        </p:txBody>
      </p:sp>
      <p:sp>
        <p:nvSpPr>
          <p:cNvPr id="44039" name="TextBox 7"/>
          <p:cNvSpPr txBox="1">
            <a:spLocks noChangeArrowheads="1"/>
          </p:cNvSpPr>
          <p:nvPr/>
        </p:nvSpPr>
        <p:spPr bwMode="auto">
          <a:xfrm>
            <a:off x="1752600" y="3376613"/>
            <a:ext cx="1612900" cy="2554287"/>
          </a:xfrm>
          <a:prstGeom prst="rect">
            <a:avLst/>
          </a:prstGeom>
          <a:noFill/>
          <a:ln w="9525">
            <a:noFill/>
            <a:miter lim="800000"/>
            <a:headEnd/>
            <a:tailEnd/>
          </a:ln>
        </p:spPr>
        <p:txBody>
          <a:bodyPr>
            <a:spAutoFit/>
          </a:bodyPr>
          <a:lstStyle/>
          <a:p>
            <a:r>
              <a:rPr lang="en-US" sz="20000">
                <a:solidFill>
                  <a:srgbClr val="66AA44"/>
                </a:solidFill>
                <a:sym typeface="Wingdings 2" pitchFamily="18" charset="2"/>
              </a:rPr>
              <a:t></a:t>
            </a:r>
            <a:endParaRPr lang="en-US" sz="20000">
              <a:solidFill>
                <a:srgbClr val="66AA44"/>
              </a:solidFill>
            </a:endParaRPr>
          </a:p>
        </p:txBody>
      </p:sp>
      <p:sp>
        <p:nvSpPr>
          <p:cNvPr id="44040" name="TextBox 8"/>
          <p:cNvSpPr txBox="1">
            <a:spLocks noChangeArrowheads="1"/>
          </p:cNvSpPr>
          <p:nvPr/>
        </p:nvSpPr>
        <p:spPr bwMode="auto">
          <a:xfrm>
            <a:off x="3632200" y="4152900"/>
            <a:ext cx="4978400" cy="1200150"/>
          </a:xfrm>
          <a:prstGeom prst="rect">
            <a:avLst/>
          </a:prstGeom>
          <a:noFill/>
          <a:ln w="9525">
            <a:noFill/>
            <a:miter lim="800000"/>
            <a:headEnd/>
            <a:tailEnd/>
          </a:ln>
        </p:spPr>
        <p:txBody>
          <a:bodyPr>
            <a:spAutoFit/>
          </a:bodyPr>
          <a:lstStyle/>
          <a:p>
            <a:r>
              <a:rPr lang="en-US" sz="2400"/>
              <a:t>Stating that you’re leaving work early is ok, assuming your boss knows and it’s approved.</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p:cNvSpPr>
            <a:spLocks noGrp="1"/>
          </p:cNvSpPr>
          <p:nvPr>
            <p:ph type="title"/>
          </p:nvPr>
        </p:nvSpPr>
        <p:spPr>
          <a:xfrm>
            <a:off x="447675" y="-3175"/>
            <a:ext cx="8229600" cy="755650"/>
          </a:xfrm>
        </p:spPr>
        <p:txBody>
          <a:bodyPr/>
          <a:lstStyle/>
          <a:p>
            <a:pPr>
              <a:defRPr/>
            </a:pPr>
            <a:r>
              <a:rPr lang="en-US" dirty="0" smtClean="0"/>
              <a:t/>
            </a:r>
            <a:br>
              <a:rPr lang="en-US" dirty="0" smtClean="0"/>
            </a:br>
            <a:r>
              <a:rPr lang="en-US" dirty="0" smtClean="0"/>
              <a:t>Facebook – For Good or Evil</a:t>
            </a:r>
            <a:endParaRPr lang="en-US" dirty="0"/>
          </a:p>
        </p:txBody>
      </p:sp>
      <p:sp>
        <p:nvSpPr>
          <p:cNvPr id="3" name="Text Placeholder 2"/>
          <p:cNvSpPr>
            <a:spLocks noGrp="1"/>
          </p:cNvSpPr>
          <p:nvPr>
            <p:ph type="body" sz="quarter" idx="10"/>
          </p:nvPr>
        </p:nvSpPr>
        <p:spPr>
          <a:xfrm>
            <a:off x="447675" y="1177925"/>
            <a:ext cx="8229600" cy="4079875"/>
          </a:xfrm>
        </p:spPr>
        <p:txBody>
          <a:bodyPr/>
          <a:lstStyle/>
          <a:p>
            <a:pPr>
              <a:defRPr/>
            </a:pPr>
            <a:r>
              <a:rPr lang="en-US" dirty="0" smtClean="0"/>
              <a:t>Exercise: Acceptable or Not?</a:t>
            </a:r>
            <a:endParaRPr lang="en-US" dirty="0"/>
          </a:p>
        </p:txBody>
      </p:sp>
      <p:sp>
        <p:nvSpPr>
          <p:cNvPr id="46083" name="Slide Number Placeholder 3"/>
          <p:cNvSpPr>
            <a:spLocks noGrp="1"/>
          </p:cNvSpPr>
          <p:nvPr>
            <p:ph type="sldNum" sz="quarter" idx="12"/>
          </p:nvPr>
        </p:nvSpPr>
        <p:spPr>
          <a:noFill/>
          <a:ln>
            <a:miter lim="800000"/>
            <a:headEnd/>
            <a:tailEnd/>
          </a:ln>
        </p:spPr>
        <p:txBody>
          <a:bodyPr/>
          <a:lstStyle/>
          <a:p>
            <a:pPr fontAlgn="base">
              <a:spcBef>
                <a:spcPct val="0"/>
              </a:spcBef>
              <a:spcAft>
                <a:spcPct val="0"/>
              </a:spcAft>
            </a:pPr>
            <a:fld id="{16503FCF-FB88-4E35-A183-950106D3BBDF}" type="slidenum">
              <a:rPr lang="en-US" smtClean="0"/>
              <a:pPr fontAlgn="base">
                <a:spcBef>
                  <a:spcPct val="0"/>
                </a:spcBef>
                <a:spcAft>
                  <a:spcPct val="0"/>
                </a:spcAft>
              </a:pPr>
              <a:t>11</a:t>
            </a:fld>
            <a:endParaRPr lang="en-US" smtClean="0"/>
          </a:p>
        </p:txBody>
      </p:sp>
      <p:pic>
        <p:nvPicPr>
          <p:cNvPr id="46084" name="Picture 2" descr="http://www.pollsb.com/photos/o/325944-facebook_com.jpg"/>
          <p:cNvPicPr>
            <a:picLocks noChangeAspect="1" noChangeArrowheads="1"/>
          </p:cNvPicPr>
          <p:nvPr/>
        </p:nvPicPr>
        <p:blipFill>
          <a:blip r:embed="rId3"/>
          <a:srcRect/>
          <a:stretch>
            <a:fillRect/>
          </a:stretch>
        </p:blipFill>
        <p:spPr bwMode="auto">
          <a:xfrm>
            <a:off x="269875" y="1538288"/>
            <a:ext cx="2562225" cy="963612"/>
          </a:xfrm>
          <a:prstGeom prst="rect">
            <a:avLst/>
          </a:prstGeom>
          <a:noFill/>
          <a:ln w="9525">
            <a:noFill/>
            <a:miter lim="800000"/>
            <a:headEnd/>
            <a:tailEnd/>
          </a:ln>
        </p:spPr>
      </p:pic>
      <p:sp>
        <p:nvSpPr>
          <p:cNvPr id="46085" name="TextBox 9"/>
          <p:cNvSpPr txBox="1">
            <a:spLocks noChangeArrowheads="1"/>
          </p:cNvSpPr>
          <p:nvPr/>
        </p:nvSpPr>
        <p:spPr bwMode="auto">
          <a:xfrm>
            <a:off x="266700" y="2946400"/>
            <a:ext cx="8407400" cy="1200150"/>
          </a:xfrm>
          <a:prstGeom prst="rect">
            <a:avLst/>
          </a:prstGeom>
          <a:noFill/>
          <a:ln w="9525">
            <a:noFill/>
            <a:miter lim="800000"/>
            <a:headEnd/>
            <a:tailEnd/>
          </a:ln>
        </p:spPr>
        <p:txBody>
          <a:bodyPr>
            <a:spAutoFit/>
          </a:bodyPr>
          <a:lstStyle/>
          <a:p>
            <a:r>
              <a:rPr lang="en-US" sz="2400"/>
              <a:t>“Another fight with the boyfriend. I’m so tired of men. I’m in desperate need of a bottle of wine and a night in with the girls.”</a:t>
            </a:r>
          </a:p>
        </p:txBody>
      </p:sp>
      <p:sp>
        <p:nvSpPr>
          <p:cNvPr id="46086" name="Rectangle 11"/>
          <p:cNvSpPr>
            <a:spLocks noChangeArrowheads="1"/>
          </p:cNvSpPr>
          <p:nvPr/>
        </p:nvSpPr>
        <p:spPr bwMode="auto">
          <a:xfrm>
            <a:off x="2946400" y="1608138"/>
            <a:ext cx="5969000" cy="708025"/>
          </a:xfrm>
          <a:prstGeom prst="rect">
            <a:avLst/>
          </a:prstGeom>
          <a:noFill/>
          <a:ln w="9525">
            <a:noFill/>
            <a:miter lim="800000"/>
            <a:headEnd/>
            <a:tailEnd/>
          </a:ln>
        </p:spPr>
        <p:txBody>
          <a:bodyPr>
            <a:spAutoFit/>
          </a:bodyPr>
          <a:lstStyle/>
          <a:p>
            <a:r>
              <a:rPr lang="en-US" sz="2000"/>
              <a:t>There can be a fine line between what is ok to post and what can make an employer say hmmm…</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p:cNvSpPr>
            <a:spLocks noGrp="1"/>
          </p:cNvSpPr>
          <p:nvPr>
            <p:ph type="title"/>
          </p:nvPr>
        </p:nvSpPr>
        <p:spPr>
          <a:xfrm>
            <a:off x="447675" y="-3175"/>
            <a:ext cx="8229600" cy="755650"/>
          </a:xfrm>
        </p:spPr>
        <p:txBody>
          <a:bodyPr/>
          <a:lstStyle/>
          <a:p>
            <a:pPr>
              <a:defRPr/>
            </a:pPr>
            <a:r>
              <a:rPr lang="en-US" dirty="0" smtClean="0"/>
              <a:t/>
            </a:r>
            <a:br>
              <a:rPr lang="en-US" dirty="0" smtClean="0"/>
            </a:br>
            <a:r>
              <a:rPr lang="en-US" dirty="0" smtClean="0"/>
              <a:t>Facebook – For Good or Evil</a:t>
            </a:r>
            <a:endParaRPr lang="en-US" dirty="0"/>
          </a:p>
        </p:txBody>
      </p:sp>
      <p:sp>
        <p:nvSpPr>
          <p:cNvPr id="3" name="Text Placeholder 2"/>
          <p:cNvSpPr>
            <a:spLocks noGrp="1"/>
          </p:cNvSpPr>
          <p:nvPr>
            <p:ph type="body" sz="quarter" idx="10"/>
          </p:nvPr>
        </p:nvSpPr>
        <p:spPr>
          <a:xfrm>
            <a:off x="447675" y="1177925"/>
            <a:ext cx="8229600" cy="4079875"/>
          </a:xfrm>
        </p:spPr>
        <p:txBody>
          <a:bodyPr/>
          <a:lstStyle/>
          <a:p>
            <a:pPr>
              <a:defRPr/>
            </a:pPr>
            <a:r>
              <a:rPr lang="en-US" dirty="0" smtClean="0"/>
              <a:t>Exercise: Acceptable or Not?</a:t>
            </a:r>
            <a:endParaRPr lang="en-US" dirty="0"/>
          </a:p>
        </p:txBody>
      </p:sp>
      <p:sp>
        <p:nvSpPr>
          <p:cNvPr id="48131" name="Slide Number Placeholder 3"/>
          <p:cNvSpPr>
            <a:spLocks noGrp="1"/>
          </p:cNvSpPr>
          <p:nvPr>
            <p:ph type="sldNum" sz="quarter" idx="12"/>
          </p:nvPr>
        </p:nvSpPr>
        <p:spPr>
          <a:noFill/>
          <a:ln>
            <a:miter lim="800000"/>
            <a:headEnd/>
            <a:tailEnd/>
          </a:ln>
        </p:spPr>
        <p:txBody>
          <a:bodyPr/>
          <a:lstStyle/>
          <a:p>
            <a:pPr fontAlgn="base">
              <a:spcBef>
                <a:spcPct val="0"/>
              </a:spcBef>
              <a:spcAft>
                <a:spcPct val="0"/>
              </a:spcAft>
            </a:pPr>
            <a:fld id="{FF155EB6-0E0A-4C69-AE3D-C71DBC889711}" type="slidenum">
              <a:rPr lang="en-US" smtClean="0"/>
              <a:pPr fontAlgn="base">
                <a:spcBef>
                  <a:spcPct val="0"/>
                </a:spcBef>
                <a:spcAft>
                  <a:spcPct val="0"/>
                </a:spcAft>
              </a:pPr>
              <a:t>12</a:t>
            </a:fld>
            <a:endParaRPr lang="en-US" smtClean="0"/>
          </a:p>
        </p:txBody>
      </p:sp>
      <p:pic>
        <p:nvPicPr>
          <p:cNvPr id="48132" name="Picture 2" descr="http://www.pollsb.com/photos/o/325944-facebook_com.jpg"/>
          <p:cNvPicPr>
            <a:picLocks noChangeAspect="1" noChangeArrowheads="1"/>
          </p:cNvPicPr>
          <p:nvPr/>
        </p:nvPicPr>
        <p:blipFill>
          <a:blip r:embed="rId3"/>
          <a:srcRect/>
          <a:stretch>
            <a:fillRect/>
          </a:stretch>
        </p:blipFill>
        <p:spPr bwMode="auto">
          <a:xfrm>
            <a:off x="269875" y="1538288"/>
            <a:ext cx="2562225" cy="963612"/>
          </a:xfrm>
          <a:prstGeom prst="rect">
            <a:avLst/>
          </a:prstGeom>
          <a:noFill/>
          <a:ln w="9525">
            <a:noFill/>
            <a:miter lim="800000"/>
            <a:headEnd/>
            <a:tailEnd/>
          </a:ln>
        </p:spPr>
      </p:pic>
      <p:sp>
        <p:nvSpPr>
          <p:cNvPr id="48133" name="TextBox 9"/>
          <p:cNvSpPr txBox="1">
            <a:spLocks noChangeArrowheads="1"/>
          </p:cNvSpPr>
          <p:nvPr/>
        </p:nvSpPr>
        <p:spPr bwMode="auto">
          <a:xfrm>
            <a:off x="266700" y="2946400"/>
            <a:ext cx="8407400" cy="1200150"/>
          </a:xfrm>
          <a:prstGeom prst="rect">
            <a:avLst/>
          </a:prstGeom>
          <a:noFill/>
          <a:ln w="9525">
            <a:noFill/>
            <a:miter lim="800000"/>
            <a:headEnd/>
            <a:tailEnd/>
          </a:ln>
        </p:spPr>
        <p:txBody>
          <a:bodyPr>
            <a:spAutoFit/>
          </a:bodyPr>
          <a:lstStyle/>
          <a:p>
            <a:r>
              <a:rPr lang="en-US" sz="2400"/>
              <a:t>“</a:t>
            </a:r>
            <a:r>
              <a:rPr lang="en-US" sz="2400">
                <a:solidFill>
                  <a:srgbClr val="FF0000"/>
                </a:solidFill>
              </a:rPr>
              <a:t>Another fight with the boyfriend. I’m so tired of men. I’m in desperate need of a bottle of wine and a night in with the girls.</a:t>
            </a:r>
            <a:r>
              <a:rPr lang="en-US" sz="2400"/>
              <a:t>”</a:t>
            </a:r>
          </a:p>
        </p:txBody>
      </p:sp>
      <p:sp>
        <p:nvSpPr>
          <p:cNvPr id="48134" name="Rectangle 11"/>
          <p:cNvSpPr>
            <a:spLocks noChangeArrowheads="1"/>
          </p:cNvSpPr>
          <p:nvPr/>
        </p:nvSpPr>
        <p:spPr bwMode="auto">
          <a:xfrm>
            <a:off x="2946400" y="1608138"/>
            <a:ext cx="5969000" cy="708025"/>
          </a:xfrm>
          <a:prstGeom prst="rect">
            <a:avLst/>
          </a:prstGeom>
          <a:noFill/>
          <a:ln w="9525">
            <a:noFill/>
            <a:miter lim="800000"/>
            <a:headEnd/>
            <a:tailEnd/>
          </a:ln>
        </p:spPr>
        <p:txBody>
          <a:bodyPr>
            <a:spAutoFit/>
          </a:bodyPr>
          <a:lstStyle/>
          <a:p>
            <a:r>
              <a:rPr lang="en-US" sz="2000"/>
              <a:t>There can be a fine line between what is ok to post and what can make an employer say hmmm…</a:t>
            </a:r>
          </a:p>
        </p:txBody>
      </p:sp>
      <p:sp>
        <p:nvSpPr>
          <p:cNvPr id="48135" name="TextBox 7"/>
          <p:cNvSpPr txBox="1">
            <a:spLocks noChangeArrowheads="1"/>
          </p:cNvSpPr>
          <p:nvPr/>
        </p:nvSpPr>
        <p:spPr bwMode="auto">
          <a:xfrm>
            <a:off x="1752600" y="3198813"/>
            <a:ext cx="1612900" cy="2554287"/>
          </a:xfrm>
          <a:prstGeom prst="rect">
            <a:avLst/>
          </a:prstGeom>
          <a:noFill/>
          <a:ln w="9525">
            <a:noFill/>
            <a:miter lim="800000"/>
            <a:headEnd/>
            <a:tailEnd/>
          </a:ln>
        </p:spPr>
        <p:txBody>
          <a:bodyPr>
            <a:spAutoFit/>
          </a:bodyPr>
          <a:lstStyle/>
          <a:p>
            <a:r>
              <a:rPr lang="en-US" sz="20000">
                <a:solidFill>
                  <a:srgbClr val="FF0000"/>
                </a:solidFill>
                <a:sym typeface="Wingdings 2" pitchFamily="18" charset="2"/>
              </a:rPr>
              <a:t>x</a:t>
            </a:r>
            <a:endParaRPr lang="en-US" sz="20000">
              <a:solidFill>
                <a:srgbClr val="FF0000"/>
              </a:solidFill>
            </a:endParaRPr>
          </a:p>
        </p:txBody>
      </p:sp>
      <p:sp>
        <p:nvSpPr>
          <p:cNvPr id="48136" name="TextBox 8"/>
          <p:cNvSpPr txBox="1">
            <a:spLocks noChangeArrowheads="1"/>
          </p:cNvSpPr>
          <p:nvPr/>
        </p:nvSpPr>
        <p:spPr bwMode="auto">
          <a:xfrm>
            <a:off x="3454400" y="4076700"/>
            <a:ext cx="4978400" cy="1938338"/>
          </a:xfrm>
          <a:prstGeom prst="rect">
            <a:avLst/>
          </a:prstGeom>
          <a:noFill/>
          <a:ln w="9525">
            <a:noFill/>
            <a:miter lim="800000"/>
            <a:headEnd/>
            <a:tailEnd/>
          </a:ln>
        </p:spPr>
        <p:txBody>
          <a:bodyPr>
            <a:spAutoFit/>
          </a:bodyPr>
          <a:lstStyle/>
          <a:p>
            <a:r>
              <a:rPr lang="en-US" sz="2400"/>
              <a:t>Although not related to work, it’s advised to keep personal problems off the Internet. This could also be seen as discriminatory, even if it was meant to be sarcastic.</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p:cNvSpPr>
            <a:spLocks noGrp="1"/>
          </p:cNvSpPr>
          <p:nvPr>
            <p:ph type="title"/>
          </p:nvPr>
        </p:nvSpPr>
        <p:spPr>
          <a:xfrm>
            <a:off x="447675" y="-3175"/>
            <a:ext cx="8229600" cy="755650"/>
          </a:xfrm>
        </p:spPr>
        <p:txBody>
          <a:bodyPr/>
          <a:lstStyle/>
          <a:p>
            <a:pPr>
              <a:defRPr/>
            </a:pPr>
            <a:r>
              <a:rPr lang="en-US" dirty="0" smtClean="0"/>
              <a:t/>
            </a:r>
            <a:br>
              <a:rPr lang="en-US" dirty="0" smtClean="0"/>
            </a:br>
            <a:r>
              <a:rPr lang="en-US" dirty="0" smtClean="0"/>
              <a:t>Facebook – For Good or Evil</a:t>
            </a:r>
            <a:endParaRPr lang="en-US" dirty="0"/>
          </a:p>
        </p:txBody>
      </p:sp>
      <p:sp>
        <p:nvSpPr>
          <p:cNvPr id="3" name="Text Placeholder 2"/>
          <p:cNvSpPr>
            <a:spLocks noGrp="1"/>
          </p:cNvSpPr>
          <p:nvPr>
            <p:ph type="body" sz="quarter" idx="10"/>
          </p:nvPr>
        </p:nvSpPr>
        <p:spPr>
          <a:xfrm>
            <a:off x="447675" y="1177925"/>
            <a:ext cx="8229600" cy="4079875"/>
          </a:xfrm>
        </p:spPr>
        <p:txBody>
          <a:bodyPr/>
          <a:lstStyle/>
          <a:p>
            <a:pPr>
              <a:defRPr/>
            </a:pPr>
            <a:r>
              <a:rPr lang="en-US" dirty="0" smtClean="0"/>
              <a:t>Exercise: Acceptable or Not?</a:t>
            </a:r>
            <a:endParaRPr lang="en-US" dirty="0"/>
          </a:p>
        </p:txBody>
      </p:sp>
      <p:sp>
        <p:nvSpPr>
          <p:cNvPr id="50179" name="Slide Number Placeholder 3"/>
          <p:cNvSpPr>
            <a:spLocks noGrp="1"/>
          </p:cNvSpPr>
          <p:nvPr>
            <p:ph type="sldNum" sz="quarter" idx="12"/>
          </p:nvPr>
        </p:nvSpPr>
        <p:spPr>
          <a:noFill/>
          <a:ln>
            <a:miter lim="800000"/>
            <a:headEnd/>
            <a:tailEnd/>
          </a:ln>
        </p:spPr>
        <p:txBody>
          <a:bodyPr/>
          <a:lstStyle/>
          <a:p>
            <a:pPr fontAlgn="base">
              <a:spcBef>
                <a:spcPct val="0"/>
              </a:spcBef>
              <a:spcAft>
                <a:spcPct val="0"/>
              </a:spcAft>
            </a:pPr>
            <a:fld id="{82D4873E-ADB6-4F09-9F44-942471286D22}" type="slidenum">
              <a:rPr lang="en-US" smtClean="0"/>
              <a:pPr fontAlgn="base">
                <a:spcBef>
                  <a:spcPct val="0"/>
                </a:spcBef>
                <a:spcAft>
                  <a:spcPct val="0"/>
                </a:spcAft>
              </a:pPr>
              <a:t>13</a:t>
            </a:fld>
            <a:endParaRPr lang="en-US" smtClean="0"/>
          </a:p>
        </p:txBody>
      </p:sp>
      <p:pic>
        <p:nvPicPr>
          <p:cNvPr id="50180" name="Picture 2" descr="http://www.pollsb.com/photos/o/325944-facebook_com.jpg"/>
          <p:cNvPicPr>
            <a:picLocks noChangeAspect="1" noChangeArrowheads="1"/>
          </p:cNvPicPr>
          <p:nvPr/>
        </p:nvPicPr>
        <p:blipFill>
          <a:blip r:embed="rId3"/>
          <a:srcRect/>
          <a:stretch>
            <a:fillRect/>
          </a:stretch>
        </p:blipFill>
        <p:spPr bwMode="auto">
          <a:xfrm>
            <a:off x="269875" y="1538288"/>
            <a:ext cx="2562225" cy="963612"/>
          </a:xfrm>
          <a:prstGeom prst="rect">
            <a:avLst/>
          </a:prstGeom>
          <a:noFill/>
          <a:ln w="9525">
            <a:noFill/>
            <a:miter lim="800000"/>
            <a:headEnd/>
            <a:tailEnd/>
          </a:ln>
        </p:spPr>
      </p:pic>
      <p:sp>
        <p:nvSpPr>
          <p:cNvPr id="50181" name="TextBox 9"/>
          <p:cNvSpPr txBox="1">
            <a:spLocks noChangeArrowheads="1"/>
          </p:cNvSpPr>
          <p:nvPr/>
        </p:nvSpPr>
        <p:spPr bwMode="auto">
          <a:xfrm>
            <a:off x="266700" y="2946400"/>
            <a:ext cx="8407400" cy="461963"/>
          </a:xfrm>
          <a:prstGeom prst="rect">
            <a:avLst/>
          </a:prstGeom>
          <a:noFill/>
          <a:ln w="9525">
            <a:noFill/>
            <a:miter lim="800000"/>
            <a:headEnd/>
            <a:tailEnd/>
          </a:ln>
        </p:spPr>
        <p:txBody>
          <a:bodyPr>
            <a:spAutoFit/>
          </a:bodyPr>
          <a:lstStyle/>
          <a:p>
            <a:r>
              <a:rPr lang="en-US" sz="2400"/>
              <a:t>“Meeting up with John for drinks later.”</a:t>
            </a:r>
          </a:p>
        </p:txBody>
      </p:sp>
      <p:sp>
        <p:nvSpPr>
          <p:cNvPr id="50182" name="Rectangle 11"/>
          <p:cNvSpPr>
            <a:spLocks noChangeArrowheads="1"/>
          </p:cNvSpPr>
          <p:nvPr/>
        </p:nvSpPr>
        <p:spPr bwMode="auto">
          <a:xfrm>
            <a:off x="2946400" y="1608138"/>
            <a:ext cx="5969000" cy="708025"/>
          </a:xfrm>
          <a:prstGeom prst="rect">
            <a:avLst/>
          </a:prstGeom>
          <a:noFill/>
          <a:ln w="9525">
            <a:noFill/>
            <a:miter lim="800000"/>
            <a:headEnd/>
            <a:tailEnd/>
          </a:ln>
        </p:spPr>
        <p:txBody>
          <a:bodyPr>
            <a:spAutoFit/>
          </a:bodyPr>
          <a:lstStyle/>
          <a:p>
            <a:r>
              <a:rPr lang="en-US" sz="2000"/>
              <a:t>There can be a fine line between what is ok to post and what can make an employer say hmmm…</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p:cNvSpPr>
            <a:spLocks noGrp="1"/>
          </p:cNvSpPr>
          <p:nvPr>
            <p:ph type="title"/>
          </p:nvPr>
        </p:nvSpPr>
        <p:spPr>
          <a:xfrm>
            <a:off x="447675" y="-3175"/>
            <a:ext cx="8229600" cy="755650"/>
          </a:xfrm>
        </p:spPr>
        <p:txBody>
          <a:bodyPr/>
          <a:lstStyle/>
          <a:p>
            <a:pPr>
              <a:defRPr/>
            </a:pPr>
            <a:r>
              <a:rPr lang="en-US" dirty="0" smtClean="0"/>
              <a:t/>
            </a:r>
            <a:br>
              <a:rPr lang="en-US" dirty="0" smtClean="0"/>
            </a:br>
            <a:r>
              <a:rPr lang="en-US" dirty="0" smtClean="0"/>
              <a:t>Facebook – For Good or Evil</a:t>
            </a:r>
            <a:endParaRPr lang="en-US" dirty="0"/>
          </a:p>
        </p:txBody>
      </p:sp>
      <p:sp>
        <p:nvSpPr>
          <p:cNvPr id="3" name="Text Placeholder 2"/>
          <p:cNvSpPr>
            <a:spLocks noGrp="1"/>
          </p:cNvSpPr>
          <p:nvPr>
            <p:ph type="body" sz="quarter" idx="10"/>
          </p:nvPr>
        </p:nvSpPr>
        <p:spPr>
          <a:xfrm>
            <a:off x="447675" y="1177925"/>
            <a:ext cx="8229600" cy="4079875"/>
          </a:xfrm>
        </p:spPr>
        <p:txBody>
          <a:bodyPr/>
          <a:lstStyle/>
          <a:p>
            <a:pPr>
              <a:defRPr/>
            </a:pPr>
            <a:r>
              <a:rPr lang="en-US" dirty="0" smtClean="0"/>
              <a:t>Exercise: Acceptable or Not?</a:t>
            </a:r>
            <a:endParaRPr lang="en-US" dirty="0"/>
          </a:p>
        </p:txBody>
      </p:sp>
      <p:sp>
        <p:nvSpPr>
          <p:cNvPr id="52227" name="Slide Number Placeholder 3"/>
          <p:cNvSpPr>
            <a:spLocks noGrp="1"/>
          </p:cNvSpPr>
          <p:nvPr>
            <p:ph type="sldNum" sz="quarter" idx="12"/>
          </p:nvPr>
        </p:nvSpPr>
        <p:spPr>
          <a:noFill/>
          <a:ln>
            <a:miter lim="800000"/>
            <a:headEnd/>
            <a:tailEnd/>
          </a:ln>
        </p:spPr>
        <p:txBody>
          <a:bodyPr/>
          <a:lstStyle/>
          <a:p>
            <a:pPr fontAlgn="base">
              <a:spcBef>
                <a:spcPct val="0"/>
              </a:spcBef>
              <a:spcAft>
                <a:spcPct val="0"/>
              </a:spcAft>
            </a:pPr>
            <a:fld id="{F9100449-4B1D-4A0A-A6E8-4408CAD396AC}" type="slidenum">
              <a:rPr lang="en-US" smtClean="0"/>
              <a:pPr fontAlgn="base">
                <a:spcBef>
                  <a:spcPct val="0"/>
                </a:spcBef>
                <a:spcAft>
                  <a:spcPct val="0"/>
                </a:spcAft>
              </a:pPr>
              <a:t>14</a:t>
            </a:fld>
            <a:endParaRPr lang="en-US" smtClean="0"/>
          </a:p>
        </p:txBody>
      </p:sp>
      <p:pic>
        <p:nvPicPr>
          <p:cNvPr id="52228" name="Picture 2" descr="http://www.pollsb.com/photos/o/325944-facebook_com.jpg"/>
          <p:cNvPicPr>
            <a:picLocks noChangeAspect="1" noChangeArrowheads="1"/>
          </p:cNvPicPr>
          <p:nvPr/>
        </p:nvPicPr>
        <p:blipFill>
          <a:blip r:embed="rId3"/>
          <a:srcRect/>
          <a:stretch>
            <a:fillRect/>
          </a:stretch>
        </p:blipFill>
        <p:spPr bwMode="auto">
          <a:xfrm>
            <a:off x="269875" y="1538288"/>
            <a:ext cx="2562225" cy="963612"/>
          </a:xfrm>
          <a:prstGeom prst="rect">
            <a:avLst/>
          </a:prstGeom>
          <a:noFill/>
          <a:ln w="9525">
            <a:noFill/>
            <a:miter lim="800000"/>
            <a:headEnd/>
            <a:tailEnd/>
          </a:ln>
        </p:spPr>
      </p:pic>
      <p:sp>
        <p:nvSpPr>
          <p:cNvPr id="52229" name="TextBox 9"/>
          <p:cNvSpPr txBox="1">
            <a:spLocks noChangeArrowheads="1"/>
          </p:cNvSpPr>
          <p:nvPr/>
        </p:nvSpPr>
        <p:spPr bwMode="auto">
          <a:xfrm>
            <a:off x="266700" y="2946400"/>
            <a:ext cx="8407400" cy="461963"/>
          </a:xfrm>
          <a:prstGeom prst="rect">
            <a:avLst/>
          </a:prstGeom>
          <a:noFill/>
          <a:ln w="9525">
            <a:noFill/>
            <a:miter lim="800000"/>
            <a:headEnd/>
            <a:tailEnd/>
          </a:ln>
        </p:spPr>
        <p:txBody>
          <a:bodyPr>
            <a:spAutoFit/>
          </a:bodyPr>
          <a:lstStyle/>
          <a:p>
            <a:r>
              <a:rPr lang="en-US" sz="2400"/>
              <a:t>“Meeting up with John for drinks later.”</a:t>
            </a:r>
          </a:p>
        </p:txBody>
      </p:sp>
      <p:sp>
        <p:nvSpPr>
          <p:cNvPr id="52230" name="Rectangle 11"/>
          <p:cNvSpPr>
            <a:spLocks noChangeArrowheads="1"/>
          </p:cNvSpPr>
          <p:nvPr/>
        </p:nvSpPr>
        <p:spPr bwMode="auto">
          <a:xfrm>
            <a:off x="2946400" y="1608138"/>
            <a:ext cx="5969000" cy="708025"/>
          </a:xfrm>
          <a:prstGeom prst="rect">
            <a:avLst/>
          </a:prstGeom>
          <a:noFill/>
          <a:ln w="9525">
            <a:noFill/>
            <a:miter lim="800000"/>
            <a:headEnd/>
            <a:tailEnd/>
          </a:ln>
        </p:spPr>
        <p:txBody>
          <a:bodyPr>
            <a:spAutoFit/>
          </a:bodyPr>
          <a:lstStyle/>
          <a:p>
            <a:r>
              <a:rPr lang="en-US" sz="2000"/>
              <a:t>There can be a fine line between what is ok to post and what can make an employer say hmmm…</a:t>
            </a:r>
          </a:p>
        </p:txBody>
      </p:sp>
      <p:sp>
        <p:nvSpPr>
          <p:cNvPr id="52231" name="TextBox 7"/>
          <p:cNvSpPr txBox="1">
            <a:spLocks noChangeArrowheads="1"/>
          </p:cNvSpPr>
          <p:nvPr/>
        </p:nvSpPr>
        <p:spPr bwMode="auto">
          <a:xfrm>
            <a:off x="1384300" y="3351213"/>
            <a:ext cx="1612900" cy="2554287"/>
          </a:xfrm>
          <a:prstGeom prst="rect">
            <a:avLst/>
          </a:prstGeom>
          <a:noFill/>
          <a:ln w="9525">
            <a:noFill/>
            <a:miter lim="800000"/>
            <a:headEnd/>
            <a:tailEnd/>
          </a:ln>
        </p:spPr>
        <p:txBody>
          <a:bodyPr>
            <a:spAutoFit/>
          </a:bodyPr>
          <a:lstStyle/>
          <a:p>
            <a:r>
              <a:rPr lang="en-US" sz="20000">
                <a:solidFill>
                  <a:srgbClr val="66AA44"/>
                </a:solidFill>
                <a:sym typeface="Wingdings 2" pitchFamily="18" charset="2"/>
              </a:rPr>
              <a:t></a:t>
            </a:r>
            <a:endParaRPr lang="en-US" sz="20000">
              <a:solidFill>
                <a:srgbClr val="66AA44"/>
              </a:solidFill>
            </a:endParaRPr>
          </a:p>
        </p:txBody>
      </p:sp>
      <p:sp>
        <p:nvSpPr>
          <p:cNvPr id="52232" name="TextBox 8"/>
          <p:cNvSpPr txBox="1">
            <a:spLocks noChangeArrowheads="1"/>
          </p:cNvSpPr>
          <p:nvPr/>
        </p:nvSpPr>
        <p:spPr bwMode="auto">
          <a:xfrm>
            <a:off x="3454400" y="3519488"/>
            <a:ext cx="4978400" cy="2308225"/>
          </a:xfrm>
          <a:prstGeom prst="rect">
            <a:avLst/>
          </a:prstGeom>
          <a:noFill/>
          <a:ln w="9525">
            <a:noFill/>
            <a:miter lim="800000"/>
            <a:headEnd/>
            <a:tailEnd/>
          </a:ln>
        </p:spPr>
        <p:txBody>
          <a:bodyPr>
            <a:spAutoFit/>
          </a:bodyPr>
          <a:lstStyle/>
          <a:p>
            <a:r>
              <a:rPr lang="en-US" sz="2400"/>
              <a:t>It’s okay to mention what you do in your personal time as long as you’re not giving details/photos that are inappropriate, or cause your employer to question your judgment.</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7675" y="288925"/>
            <a:ext cx="8229600" cy="755650"/>
          </a:xfrm>
        </p:spPr>
        <p:txBody>
          <a:bodyPr/>
          <a:lstStyle/>
          <a:p>
            <a:pPr>
              <a:defRPr/>
            </a:pPr>
            <a:r>
              <a:rPr lang="en-US" dirty="0" smtClean="0"/>
              <a:t>Twitter</a:t>
            </a:r>
            <a:endParaRPr lang="en-US" dirty="0"/>
          </a:p>
        </p:txBody>
      </p:sp>
      <p:sp>
        <p:nvSpPr>
          <p:cNvPr id="5" name="Content Placeholder 2"/>
          <p:cNvSpPr>
            <a:spLocks noGrp="1"/>
          </p:cNvSpPr>
          <p:nvPr>
            <p:ph type="body" sz="quarter" idx="10"/>
          </p:nvPr>
        </p:nvSpPr>
        <p:spPr>
          <a:xfrm>
            <a:off x="4954588" y="1317625"/>
            <a:ext cx="3913187" cy="4079875"/>
          </a:xfrm>
        </p:spPr>
        <p:txBody>
          <a:bodyPr>
            <a:normAutofit/>
          </a:bodyPr>
          <a:lstStyle/>
          <a:p>
            <a:pPr>
              <a:defRPr/>
            </a:pPr>
            <a:r>
              <a:rPr lang="en-US" sz="2000" dirty="0" smtClean="0"/>
              <a:t>Twitter is a “micro-blogging” tool.</a:t>
            </a:r>
          </a:p>
          <a:p>
            <a:pPr marL="228600" lvl="1" indent="-228600">
              <a:defRPr/>
            </a:pPr>
            <a:r>
              <a:rPr lang="en-US" dirty="0" smtClean="0"/>
              <a:t>Get notified of open positions, corporate news and events.</a:t>
            </a:r>
          </a:p>
          <a:p>
            <a:pPr marL="228600" lvl="1" indent="-228600">
              <a:defRPr/>
            </a:pPr>
            <a:r>
              <a:rPr lang="en-US" dirty="0" smtClean="0"/>
              <a:t>Stay up-to-date with trending topics.</a:t>
            </a:r>
          </a:p>
          <a:p>
            <a:pPr marL="228600" lvl="1" indent="-228600">
              <a:defRPr/>
            </a:pPr>
            <a:r>
              <a:rPr lang="en-US" dirty="0" smtClean="0"/>
              <a:t>Keep your followers up-to-date of your achievements.</a:t>
            </a:r>
          </a:p>
          <a:p>
            <a:pPr marL="685800" lvl="1" indent="-228600">
              <a:buFont typeface="Arial" pitchFamily="34" charset="0"/>
              <a:buChar char="‒"/>
              <a:defRPr/>
            </a:pPr>
            <a:r>
              <a:rPr lang="en-US" dirty="0" smtClean="0"/>
              <a:t>Same rules apply as Facebook.</a:t>
            </a:r>
          </a:p>
          <a:p>
            <a:pPr marL="685800" lvl="1" indent="-228600">
              <a:buFont typeface="Arial" pitchFamily="34" charset="0"/>
              <a:buChar char="‒"/>
              <a:defRPr/>
            </a:pPr>
            <a:r>
              <a:rPr lang="en-US" dirty="0" smtClean="0"/>
              <a:t>Don’t make inappropriate tweets.</a:t>
            </a:r>
          </a:p>
        </p:txBody>
      </p:sp>
      <p:sp>
        <p:nvSpPr>
          <p:cNvPr id="54275" name="Slide Number Placeholder 3"/>
          <p:cNvSpPr>
            <a:spLocks noGrp="1"/>
          </p:cNvSpPr>
          <p:nvPr>
            <p:ph type="sldNum" sz="quarter" idx="12"/>
          </p:nvPr>
        </p:nvSpPr>
        <p:spPr>
          <a:noFill/>
          <a:ln>
            <a:miter lim="800000"/>
            <a:headEnd/>
            <a:tailEnd/>
          </a:ln>
        </p:spPr>
        <p:txBody>
          <a:bodyPr/>
          <a:lstStyle/>
          <a:p>
            <a:pPr fontAlgn="base">
              <a:spcBef>
                <a:spcPct val="0"/>
              </a:spcBef>
              <a:spcAft>
                <a:spcPct val="0"/>
              </a:spcAft>
            </a:pPr>
            <a:fld id="{51718DF5-D0BC-4E81-A6FC-5D761DC76A4B}" type="slidenum">
              <a:rPr lang="en-US" smtClean="0"/>
              <a:pPr fontAlgn="base">
                <a:spcBef>
                  <a:spcPct val="0"/>
                </a:spcBef>
                <a:spcAft>
                  <a:spcPct val="0"/>
                </a:spcAft>
              </a:pPr>
              <a:t>15</a:t>
            </a:fld>
            <a:endParaRPr lang="en-US" smtClean="0"/>
          </a:p>
        </p:txBody>
      </p:sp>
      <p:pic>
        <p:nvPicPr>
          <p:cNvPr id="54276" name="Picture 4" descr="http://thenextweb.com/socialmedia/files/2010/04/twitter-logo.png"/>
          <p:cNvPicPr>
            <a:picLocks noChangeAspect="1" noChangeArrowheads="1"/>
          </p:cNvPicPr>
          <p:nvPr/>
        </p:nvPicPr>
        <p:blipFill>
          <a:blip r:embed="rId3"/>
          <a:srcRect/>
          <a:stretch>
            <a:fillRect/>
          </a:stretch>
        </p:blipFill>
        <p:spPr bwMode="auto">
          <a:xfrm>
            <a:off x="6324600" y="4684713"/>
            <a:ext cx="1473200" cy="1473200"/>
          </a:xfrm>
          <a:prstGeom prst="rect">
            <a:avLst/>
          </a:prstGeom>
          <a:noFill/>
          <a:ln w="9525">
            <a:noFill/>
            <a:miter lim="800000"/>
            <a:headEnd/>
            <a:tailEnd/>
          </a:ln>
        </p:spPr>
      </p:pic>
      <p:pic>
        <p:nvPicPr>
          <p:cNvPr id="54277" name="Picture 2"/>
          <p:cNvPicPr>
            <a:picLocks noChangeAspect="1" noChangeArrowheads="1"/>
          </p:cNvPicPr>
          <p:nvPr/>
        </p:nvPicPr>
        <p:blipFill>
          <a:blip r:embed="rId4"/>
          <a:srcRect/>
          <a:stretch>
            <a:fillRect/>
          </a:stretch>
        </p:blipFill>
        <p:spPr bwMode="auto">
          <a:xfrm>
            <a:off x="304800" y="1339850"/>
            <a:ext cx="4649788" cy="4257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7675" y="225425"/>
            <a:ext cx="8229600" cy="755650"/>
          </a:xfrm>
        </p:spPr>
        <p:txBody>
          <a:bodyPr/>
          <a:lstStyle/>
          <a:p>
            <a:pPr>
              <a:defRPr/>
            </a:pPr>
            <a:r>
              <a:rPr lang="en-US" dirty="0" smtClean="0"/>
              <a:t>LinkedIn</a:t>
            </a:r>
            <a:endParaRPr lang="en-US" dirty="0"/>
          </a:p>
        </p:txBody>
      </p:sp>
      <p:sp>
        <p:nvSpPr>
          <p:cNvPr id="20483" name="Content Placeholder 2"/>
          <p:cNvSpPr>
            <a:spLocks noGrp="1"/>
          </p:cNvSpPr>
          <p:nvPr>
            <p:ph type="body" sz="quarter" idx="10"/>
          </p:nvPr>
        </p:nvSpPr>
        <p:spPr>
          <a:xfrm>
            <a:off x="447675" y="1292225"/>
            <a:ext cx="8340725" cy="4079875"/>
          </a:xfrm>
        </p:spPr>
        <p:txBody>
          <a:bodyPr>
            <a:normAutofit/>
          </a:bodyPr>
          <a:lstStyle/>
          <a:p>
            <a:pPr marL="342900" indent="-342900">
              <a:buFont typeface="Arial" pitchFamily="34" charset="0"/>
              <a:buChar char="•"/>
              <a:defRPr/>
            </a:pPr>
            <a:r>
              <a:rPr lang="en-US" sz="1800" dirty="0" smtClean="0"/>
              <a:t>LinkedIn is a Business-Focused Version of Facebook.</a:t>
            </a:r>
          </a:p>
          <a:p>
            <a:pPr marL="342900" indent="-342900">
              <a:buFont typeface="Arial" pitchFamily="34" charset="0"/>
              <a:buChar char="•"/>
              <a:defRPr/>
            </a:pPr>
            <a:r>
              <a:rPr lang="en-US" sz="1800" dirty="0" smtClean="0"/>
              <a:t>Post your Professional Profile and Make Connections with Colleagues.</a:t>
            </a:r>
          </a:p>
          <a:p>
            <a:pPr marL="342900" indent="-342900">
              <a:buFont typeface="Arial" pitchFamily="34" charset="0"/>
              <a:buChar char="•"/>
              <a:defRPr/>
            </a:pPr>
            <a:r>
              <a:rPr lang="en-US" sz="1800" dirty="0" smtClean="0"/>
              <a:t>Search for Open Positions and Find and Make Contact with People at those Companies</a:t>
            </a:r>
          </a:p>
          <a:p>
            <a:pPr marL="342900" indent="-342900">
              <a:buFont typeface="Arial" pitchFamily="34" charset="0"/>
              <a:buChar char="•"/>
              <a:defRPr/>
            </a:pPr>
            <a:r>
              <a:rPr lang="en-US" sz="1800" dirty="0" smtClean="0"/>
              <a:t>Use Interest Groups to Make Contacts with Similar Interests.</a:t>
            </a:r>
          </a:p>
          <a:p>
            <a:pPr marL="342900" indent="-342900">
              <a:buFont typeface="Arial" pitchFamily="34" charset="0"/>
              <a:buChar char="•"/>
              <a:defRPr/>
            </a:pPr>
            <a:r>
              <a:rPr lang="en-US" sz="1800" dirty="0" smtClean="0"/>
              <a:t>Note: if you want to connect with someone you don’t know, add a personal message giving the reason why (or you may be ignored)</a:t>
            </a:r>
          </a:p>
        </p:txBody>
      </p:sp>
      <p:sp>
        <p:nvSpPr>
          <p:cNvPr id="56323" name="Slide Number Placeholder 3"/>
          <p:cNvSpPr>
            <a:spLocks noGrp="1"/>
          </p:cNvSpPr>
          <p:nvPr>
            <p:ph type="sldNum" sz="quarter" idx="12"/>
          </p:nvPr>
        </p:nvSpPr>
        <p:spPr>
          <a:noFill/>
          <a:ln>
            <a:miter lim="800000"/>
            <a:headEnd/>
            <a:tailEnd/>
          </a:ln>
        </p:spPr>
        <p:txBody>
          <a:bodyPr/>
          <a:lstStyle/>
          <a:p>
            <a:pPr fontAlgn="base">
              <a:spcBef>
                <a:spcPct val="0"/>
              </a:spcBef>
              <a:spcAft>
                <a:spcPct val="0"/>
              </a:spcAft>
            </a:pPr>
            <a:fld id="{CCF96A61-D854-4A82-B538-6256710B7971}" type="slidenum">
              <a:rPr lang="en-US" smtClean="0"/>
              <a:pPr fontAlgn="base">
                <a:spcBef>
                  <a:spcPct val="0"/>
                </a:spcBef>
                <a:spcAft>
                  <a:spcPct val="0"/>
                </a:spcAft>
              </a:pPr>
              <a:t>16</a:t>
            </a:fld>
            <a:endParaRPr lang="en-US" smtClean="0"/>
          </a:p>
        </p:txBody>
      </p:sp>
      <p:pic>
        <p:nvPicPr>
          <p:cNvPr id="56324" name="Picture 2" descr="http://3.bp.blogspot.com/_BiI-2MW3yyY/TQlOLGTocBI/AAAAAAAAADU/OkKvRNTVCk0/s1600/LinkedIn+graphic.JPG"/>
          <p:cNvPicPr>
            <a:picLocks noChangeAspect="1" noChangeArrowheads="1"/>
          </p:cNvPicPr>
          <p:nvPr/>
        </p:nvPicPr>
        <p:blipFill>
          <a:blip r:embed="rId3"/>
          <a:srcRect/>
          <a:stretch>
            <a:fillRect/>
          </a:stretch>
        </p:blipFill>
        <p:spPr bwMode="auto">
          <a:xfrm>
            <a:off x="1054100" y="4365625"/>
            <a:ext cx="2520950" cy="711200"/>
          </a:xfrm>
          <a:prstGeom prst="rect">
            <a:avLst/>
          </a:prstGeom>
          <a:noFill/>
          <a:ln w="9525">
            <a:noFill/>
            <a:miter lim="800000"/>
            <a:headEnd/>
            <a:tailEnd/>
          </a:ln>
        </p:spPr>
      </p:pic>
      <p:pic>
        <p:nvPicPr>
          <p:cNvPr id="56325" name="Picture 2"/>
          <p:cNvPicPr>
            <a:picLocks noChangeAspect="1" noChangeArrowheads="1"/>
          </p:cNvPicPr>
          <p:nvPr/>
        </p:nvPicPr>
        <p:blipFill>
          <a:blip r:embed="rId4"/>
          <a:srcRect/>
          <a:stretch>
            <a:fillRect/>
          </a:stretch>
        </p:blipFill>
        <p:spPr bwMode="auto">
          <a:xfrm>
            <a:off x="4513263" y="3802063"/>
            <a:ext cx="2690812" cy="2390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675" y="-3175"/>
            <a:ext cx="8229600" cy="755650"/>
          </a:xfrm>
        </p:spPr>
        <p:txBody>
          <a:bodyPr/>
          <a:lstStyle/>
          <a:p>
            <a:pPr>
              <a:defRPr/>
            </a:pPr>
            <a:r>
              <a:rPr lang="en-US" dirty="0" smtClean="0"/>
              <a:t/>
            </a:r>
            <a:br>
              <a:rPr lang="en-US" dirty="0" smtClean="0"/>
            </a:br>
            <a:r>
              <a:rPr lang="en-US" dirty="0" smtClean="0"/>
              <a:t>LinkedIn</a:t>
            </a:r>
            <a:endParaRPr lang="en-US" dirty="0"/>
          </a:p>
        </p:txBody>
      </p:sp>
      <p:sp>
        <p:nvSpPr>
          <p:cNvPr id="6" name="Text Placeholder 5"/>
          <p:cNvSpPr>
            <a:spLocks noGrp="1"/>
          </p:cNvSpPr>
          <p:nvPr>
            <p:ph type="body" sz="quarter" idx="10"/>
          </p:nvPr>
        </p:nvSpPr>
        <p:spPr>
          <a:xfrm>
            <a:off x="447675" y="1177925"/>
            <a:ext cx="8229600" cy="4079875"/>
          </a:xfrm>
        </p:spPr>
        <p:txBody>
          <a:bodyPr/>
          <a:lstStyle/>
          <a:p>
            <a:pPr>
              <a:defRPr/>
            </a:pPr>
            <a:r>
              <a:rPr lang="en-US" dirty="0" smtClean="0"/>
              <a:t>If this were your LinkedIn account, you could…</a:t>
            </a:r>
            <a:endParaRPr lang="en-US" dirty="0"/>
          </a:p>
        </p:txBody>
      </p:sp>
      <p:sp>
        <p:nvSpPr>
          <p:cNvPr id="58371" name="Slide Number Placeholder 1"/>
          <p:cNvSpPr>
            <a:spLocks noGrp="1"/>
          </p:cNvSpPr>
          <p:nvPr>
            <p:ph type="sldNum" sz="quarter" idx="12"/>
          </p:nvPr>
        </p:nvSpPr>
        <p:spPr>
          <a:noFill/>
          <a:ln>
            <a:miter lim="800000"/>
            <a:headEnd/>
            <a:tailEnd/>
          </a:ln>
        </p:spPr>
        <p:txBody>
          <a:bodyPr/>
          <a:lstStyle/>
          <a:p>
            <a:pPr fontAlgn="base">
              <a:spcBef>
                <a:spcPct val="0"/>
              </a:spcBef>
              <a:spcAft>
                <a:spcPct val="0"/>
              </a:spcAft>
            </a:pPr>
            <a:fld id="{8A33785D-833F-493C-8025-3357CF5D7F24}" type="slidenum">
              <a:rPr lang="en-US" smtClean="0"/>
              <a:pPr fontAlgn="base">
                <a:spcBef>
                  <a:spcPct val="0"/>
                </a:spcBef>
                <a:spcAft>
                  <a:spcPct val="0"/>
                </a:spcAft>
              </a:pPr>
              <a:t>17</a:t>
            </a:fld>
            <a:endParaRPr lang="en-US" smtClean="0"/>
          </a:p>
        </p:txBody>
      </p:sp>
      <p:pic>
        <p:nvPicPr>
          <p:cNvPr id="58372" name="Picture 5"/>
          <p:cNvPicPr>
            <a:picLocks noChangeAspect="1" noChangeArrowheads="1"/>
          </p:cNvPicPr>
          <p:nvPr/>
        </p:nvPicPr>
        <p:blipFill>
          <a:blip r:embed="rId3"/>
          <a:srcRect/>
          <a:stretch>
            <a:fillRect/>
          </a:stretch>
        </p:blipFill>
        <p:spPr bwMode="auto">
          <a:xfrm>
            <a:off x="409575" y="1203325"/>
            <a:ext cx="8528050" cy="4613275"/>
          </a:xfrm>
          <a:prstGeom prst="rect">
            <a:avLst/>
          </a:prstGeom>
          <a:noFill/>
          <a:ln w="9525">
            <a:noFill/>
            <a:miter lim="800000"/>
            <a:headEnd/>
            <a:tailEnd/>
          </a:ln>
        </p:spPr>
      </p:pic>
      <p:sp>
        <p:nvSpPr>
          <p:cNvPr id="7" name="Rectangular Callout 6"/>
          <p:cNvSpPr/>
          <p:nvPr/>
        </p:nvSpPr>
        <p:spPr>
          <a:xfrm>
            <a:off x="5918200" y="2957513"/>
            <a:ext cx="2552700" cy="1436687"/>
          </a:xfrm>
          <a:prstGeom prst="wedgeRectCallout">
            <a:avLst>
              <a:gd name="adj1" fmla="val -53958"/>
              <a:gd name="adj2" fmla="val -765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Read articles/opinions, posted by others, on business topics to help you stay “in the know.”</a:t>
            </a:r>
            <a:endParaRPr lang="en-US" dirty="0"/>
          </a:p>
        </p:txBody>
      </p:sp>
      <p:sp>
        <p:nvSpPr>
          <p:cNvPr id="12" name="Rectangular Callout 11"/>
          <p:cNvSpPr/>
          <p:nvPr/>
        </p:nvSpPr>
        <p:spPr>
          <a:xfrm>
            <a:off x="5013325" y="3890963"/>
            <a:ext cx="2552700" cy="1006475"/>
          </a:xfrm>
          <a:prstGeom prst="wedgeRectCallout">
            <a:avLst>
              <a:gd name="adj1" fmla="val -53958"/>
              <a:gd name="adj2" fmla="val -765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See who your contacts are connected to. “Hey, I know her.”</a:t>
            </a:r>
            <a:endParaRPr lang="en-US" dirty="0"/>
          </a:p>
        </p:txBody>
      </p:sp>
      <p:sp>
        <p:nvSpPr>
          <p:cNvPr id="13" name="Rectangular Callout 12"/>
          <p:cNvSpPr/>
          <p:nvPr/>
        </p:nvSpPr>
        <p:spPr>
          <a:xfrm>
            <a:off x="1076325" y="2349500"/>
            <a:ext cx="2552700" cy="1295400"/>
          </a:xfrm>
          <a:prstGeom prst="wedgeRectCallout">
            <a:avLst>
              <a:gd name="adj1" fmla="val 46042"/>
              <a:gd name="adj2" fmla="val 877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See what groups your contacts are joining. “I might be interested in joining that.”</a:t>
            </a:r>
            <a:endParaRPr lang="en-US" dirty="0"/>
          </a:p>
        </p:txBody>
      </p:sp>
      <p:sp>
        <p:nvSpPr>
          <p:cNvPr id="14" name="Rectangular Callout 13"/>
          <p:cNvSpPr/>
          <p:nvPr/>
        </p:nvSpPr>
        <p:spPr>
          <a:xfrm>
            <a:off x="4060825" y="3784600"/>
            <a:ext cx="2552700" cy="754063"/>
          </a:xfrm>
          <a:prstGeom prst="wedgeRectCallout">
            <a:avLst>
              <a:gd name="adj1" fmla="val -47489"/>
              <a:gd name="adj2" fmla="val 1133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Find job posts. “I’m qualified!”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6" presetClass="entr" presetSubtype="2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25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25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3"/>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25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animBg="1"/>
      <p:bldP spid="12" grpId="1" animBg="1"/>
      <p:bldP spid="13" grpId="0" animBg="1"/>
      <p:bldP spid="13" grpId="1" animBg="1"/>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76225"/>
            <a:ext cx="8229600" cy="755650"/>
          </a:xfrm>
        </p:spPr>
        <p:txBody>
          <a:bodyPr/>
          <a:lstStyle/>
          <a:p>
            <a:pPr>
              <a:defRPr/>
            </a:pPr>
            <a:r>
              <a:rPr lang="en-US" dirty="0" smtClean="0"/>
              <a:t>Top Ten Do’s and Don’ts</a:t>
            </a:r>
            <a:endParaRPr lang="en-US" dirty="0"/>
          </a:p>
        </p:txBody>
      </p:sp>
      <p:sp>
        <p:nvSpPr>
          <p:cNvPr id="60418"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7A149ED6-EC79-4A58-8609-73A4518D05ED}" type="slidenum">
              <a:rPr lang="en-US" smtClean="0"/>
              <a:pPr fontAlgn="base">
                <a:spcBef>
                  <a:spcPct val="0"/>
                </a:spcBef>
                <a:spcAft>
                  <a:spcPct val="0"/>
                </a:spcAft>
              </a:pPr>
              <a:t>18</a:t>
            </a:fld>
            <a:endParaRPr lang="en-US" smtClean="0"/>
          </a:p>
        </p:txBody>
      </p:sp>
      <p:sp>
        <p:nvSpPr>
          <p:cNvPr id="60419" name="Content Placeholder 2"/>
          <p:cNvSpPr>
            <a:spLocks noGrp="1"/>
          </p:cNvSpPr>
          <p:nvPr/>
        </p:nvSpPr>
        <p:spPr bwMode="gray">
          <a:xfrm>
            <a:off x="381000" y="1106488"/>
            <a:ext cx="8382000" cy="4822825"/>
          </a:xfrm>
          <a:prstGeom prst="rect">
            <a:avLst/>
          </a:prstGeom>
          <a:noFill/>
          <a:ln w="12700">
            <a:noFill/>
            <a:miter lim="800000"/>
            <a:headEnd/>
            <a:tailEnd/>
          </a:ln>
        </p:spPr>
        <p:txBody>
          <a:bodyPr lIns="90488" tIns="44450" rIns="90488" bIns="44450"/>
          <a:lstStyle/>
          <a:p>
            <a:pPr marL="231775" indent="-231775">
              <a:lnSpc>
                <a:spcPct val="90000"/>
              </a:lnSpc>
              <a:spcBef>
                <a:spcPct val="40000"/>
              </a:spcBef>
              <a:buClr>
                <a:schemeClr val="tx1"/>
              </a:buClr>
            </a:pPr>
            <a:r>
              <a:rPr lang="en-US" sz="2400" b="1">
                <a:solidFill>
                  <a:srgbClr val="00B050"/>
                </a:solidFill>
              </a:rPr>
              <a:t>Do…</a:t>
            </a:r>
          </a:p>
          <a:p>
            <a:pPr marL="231775" indent="-231775">
              <a:lnSpc>
                <a:spcPct val="90000"/>
              </a:lnSpc>
              <a:spcBef>
                <a:spcPct val="40000"/>
              </a:spcBef>
              <a:spcAft>
                <a:spcPts val="1000"/>
              </a:spcAft>
              <a:buClr>
                <a:schemeClr val="tx1"/>
              </a:buClr>
              <a:buFontTx/>
              <a:buChar char="•"/>
            </a:pPr>
            <a:r>
              <a:rPr lang="en-US" sz="2000" b="1"/>
              <a:t>Create an online presence</a:t>
            </a:r>
            <a:r>
              <a:rPr lang="en-US" sz="2000"/>
              <a:t> where you can showcase your skills and experience.</a:t>
            </a:r>
          </a:p>
          <a:p>
            <a:pPr marL="231775" indent="-231775">
              <a:lnSpc>
                <a:spcPct val="90000"/>
              </a:lnSpc>
              <a:spcBef>
                <a:spcPct val="40000"/>
              </a:spcBef>
              <a:spcAft>
                <a:spcPts val="1000"/>
              </a:spcAft>
              <a:buClr>
                <a:schemeClr val="tx1"/>
              </a:buClr>
              <a:buFontTx/>
              <a:buChar char="•"/>
            </a:pPr>
            <a:r>
              <a:rPr lang="en-US" sz="2000" b="1"/>
              <a:t>Be consistent.</a:t>
            </a:r>
            <a:r>
              <a:rPr lang="en-US" sz="2000"/>
              <a:t>  Does the employment history on your résumé match what's on your LinkedIn profile?</a:t>
            </a:r>
          </a:p>
          <a:p>
            <a:pPr marL="231775" indent="-231775">
              <a:lnSpc>
                <a:spcPct val="90000"/>
              </a:lnSpc>
              <a:spcBef>
                <a:spcPct val="40000"/>
              </a:spcBef>
              <a:spcAft>
                <a:spcPts val="1000"/>
              </a:spcAft>
              <a:buClr>
                <a:schemeClr val="tx1"/>
              </a:buClr>
              <a:buFontTx/>
              <a:buChar char="•"/>
            </a:pPr>
            <a:r>
              <a:rPr lang="en-US" sz="2000" b="1"/>
              <a:t>Google your name</a:t>
            </a:r>
            <a:r>
              <a:rPr lang="en-US" sz="2000"/>
              <a:t>. There’s a ton of information an employer can find about you – better if you know it’s out there before they do.</a:t>
            </a:r>
          </a:p>
          <a:p>
            <a:pPr marL="231775" indent="-231775">
              <a:lnSpc>
                <a:spcPct val="90000"/>
              </a:lnSpc>
              <a:spcBef>
                <a:spcPct val="40000"/>
              </a:spcBef>
              <a:spcAft>
                <a:spcPts val="1000"/>
              </a:spcAft>
              <a:buClr>
                <a:schemeClr val="tx1"/>
              </a:buClr>
              <a:buFontTx/>
              <a:buChar char="•"/>
            </a:pPr>
            <a:r>
              <a:rPr lang="en-US" sz="2000" b="1"/>
              <a:t>Be careful of what you tweet/post.</a:t>
            </a:r>
            <a:r>
              <a:rPr lang="en-US" sz="2000"/>
              <a:t> You don’t know who might read it.</a:t>
            </a:r>
          </a:p>
          <a:p>
            <a:pPr marL="231775" indent="-231775">
              <a:lnSpc>
                <a:spcPct val="90000"/>
              </a:lnSpc>
              <a:spcBef>
                <a:spcPct val="40000"/>
              </a:spcBef>
              <a:spcAft>
                <a:spcPts val="1000"/>
              </a:spcAft>
              <a:buClr>
                <a:schemeClr val="tx1"/>
              </a:buClr>
              <a:buFontTx/>
              <a:buChar char="•"/>
            </a:pPr>
            <a:r>
              <a:rPr lang="en-US" sz="2000" b="1"/>
              <a:t>Network before you need to</a:t>
            </a:r>
            <a:r>
              <a:rPr lang="en-US" sz="2000"/>
              <a:t>. You’ll have a better chance of finding a job sooner and finding something you really want.</a:t>
            </a:r>
          </a:p>
          <a:p>
            <a:pPr marL="231775" indent="-231775">
              <a:lnSpc>
                <a:spcPct val="90000"/>
              </a:lnSpc>
              <a:spcBef>
                <a:spcPct val="40000"/>
              </a:spcBef>
              <a:spcAft>
                <a:spcPts val="1000"/>
              </a:spcAft>
              <a:buClr>
                <a:schemeClr val="tx1"/>
              </a:buClr>
              <a:buFontTx/>
              <a:buChar char="•"/>
            </a:pPr>
            <a:r>
              <a:rPr lang="en-US" sz="2000" b="1"/>
              <a:t>Give to Get</a:t>
            </a:r>
            <a:r>
              <a:rPr lang="en-US" sz="2000"/>
              <a:t>. Networks work both ways.  The more you’re willing to help someone out, the more help you’ll get in return.</a:t>
            </a:r>
          </a:p>
          <a:p>
            <a:pPr marL="231775" indent="-231775">
              <a:lnSpc>
                <a:spcPct val="90000"/>
              </a:lnSpc>
              <a:spcBef>
                <a:spcPct val="40000"/>
              </a:spcBef>
              <a:spcAft>
                <a:spcPts val="1000"/>
              </a:spcAft>
              <a:buClr>
                <a:schemeClr val="tx1"/>
              </a:buClr>
              <a:buFontTx/>
              <a:buChar char="•"/>
            </a:pPr>
            <a:endParaRPr lang="en-US"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76225"/>
            <a:ext cx="8229600" cy="755650"/>
          </a:xfrm>
        </p:spPr>
        <p:txBody>
          <a:bodyPr/>
          <a:lstStyle/>
          <a:p>
            <a:pPr>
              <a:defRPr/>
            </a:pPr>
            <a:r>
              <a:rPr lang="en-US" dirty="0" smtClean="0"/>
              <a:t>Top Ten Do’s and Don’ts</a:t>
            </a:r>
            <a:endParaRPr lang="en-US" dirty="0"/>
          </a:p>
        </p:txBody>
      </p:sp>
      <p:sp>
        <p:nvSpPr>
          <p:cNvPr id="62466"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5F55B958-8840-40C0-A77E-0B72D8FB8DCD}" type="slidenum">
              <a:rPr lang="en-US" smtClean="0"/>
              <a:pPr fontAlgn="base">
                <a:spcBef>
                  <a:spcPct val="0"/>
                </a:spcBef>
                <a:spcAft>
                  <a:spcPct val="0"/>
                </a:spcAft>
              </a:pPr>
              <a:t>19</a:t>
            </a:fld>
            <a:endParaRPr lang="en-US" smtClean="0"/>
          </a:p>
        </p:txBody>
      </p:sp>
      <p:sp>
        <p:nvSpPr>
          <p:cNvPr id="62467" name="Content Placeholder 2"/>
          <p:cNvSpPr>
            <a:spLocks noGrp="1"/>
          </p:cNvSpPr>
          <p:nvPr/>
        </p:nvSpPr>
        <p:spPr bwMode="gray">
          <a:xfrm>
            <a:off x="381000" y="1285875"/>
            <a:ext cx="8382000" cy="3727450"/>
          </a:xfrm>
          <a:prstGeom prst="rect">
            <a:avLst/>
          </a:prstGeom>
          <a:noFill/>
          <a:ln w="12700">
            <a:noFill/>
            <a:miter lim="800000"/>
            <a:headEnd/>
            <a:tailEnd/>
          </a:ln>
        </p:spPr>
        <p:txBody>
          <a:bodyPr lIns="90488" tIns="44450" rIns="90488" bIns="44450"/>
          <a:lstStyle/>
          <a:p>
            <a:pPr marL="231775" indent="-231775">
              <a:lnSpc>
                <a:spcPct val="90000"/>
              </a:lnSpc>
              <a:spcBef>
                <a:spcPct val="40000"/>
              </a:spcBef>
              <a:buClr>
                <a:schemeClr val="tx1"/>
              </a:buClr>
            </a:pPr>
            <a:r>
              <a:rPr lang="en-US" sz="2400" b="1">
                <a:solidFill>
                  <a:srgbClr val="FF0000"/>
                </a:solidFill>
              </a:rPr>
              <a:t>Don’t…</a:t>
            </a:r>
          </a:p>
          <a:p>
            <a:pPr marL="231775" indent="-231775">
              <a:lnSpc>
                <a:spcPct val="90000"/>
              </a:lnSpc>
              <a:spcBef>
                <a:spcPct val="40000"/>
              </a:spcBef>
              <a:spcAft>
                <a:spcPts val="1000"/>
              </a:spcAft>
              <a:buClr>
                <a:schemeClr val="tx1"/>
              </a:buClr>
              <a:buFontTx/>
              <a:buChar char="•"/>
            </a:pPr>
            <a:r>
              <a:rPr lang="en-US" sz="2000" b="1">
                <a:solidFill>
                  <a:srgbClr val="FF0000"/>
                </a:solidFill>
              </a:rPr>
              <a:t>Get Fired. </a:t>
            </a:r>
            <a:r>
              <a:rPr lang="en-US" sz="2000">
                <a:solidFill>
                  <a:srgbClr val="FF0000"/>
                </a:solidFill>
              </a:rPr>
              <a:t> </a:t>
            </a:r>
            <a:r>
              <a:rPr lang="en-US" sz="2000"/>
              <a:t>Employers are checking Facebook, Twitter, and other sites.  If you post it, someone at work will probably read it.</a:t>
            </a:r>
          </a:p>
          <a:p>
            <a:pPr marL="231775" indent="-231775">
              <a:lnSpc>
                <a:spcPct val="90000"/>
              </a:lnSpc>
              <a:spcBef>
                <a:spcPct val="40000"/>
              </a:spcBef>
              <a:spcAft>
                <a:spcPts val="1000"/>
              </a:spcAft>
              <a:buClr>
                <a:schemeClr val="tx1"/>
              </a:buClr>
              <a:buFontTx/>
              <a:buChar char="•"/>
            </a:pPr>
            <a:r>
              <a:rPr lang="en-US" sz="2000" b="1">
                <a:solidFill>
                  <a:srgbClr val="FF0000"/>
                </a:solidFill>
              </a:rPr>
              <a:t>Forget your Facebook privacy settings.  </a:t>
            </a:r>
            <a:r>
              <a:rPr lang="en-US" sz="2000"/>
              <a:t>If you must post spring break photos, it’s always best to keep it hidden/restricted to certain groups.</a:t>
            </a:r>
          </a:p>
          <a:p>
            <a:pPr marL="231775" indent="-231775">
              <a:lnSpc>
                <a:spcPct val="90000"/>
              </a:lnSpc>
              <a:spcBef>
                <a:spcPct val="40000"/>
              </a:spcBef>
              <a:spcAft>
                <a:spcPts val="1000"/>
              </a:spcAft>
              <a:buClr>
                <a:schemeClr val="tx1"/>
              </a:buClr>
              <a:buFontTx/>
              <a:buChar char="•"/>
            </a:pPr>
            <a:r>
              <a:rPr lang="en-US" sz="2000" b="1">
                <a:solidFill>
                  <a:srgbClr val="FF0000"/>
                </a:solidFill>
              </a:rPr>
              <a:t>Connect with everyone.  </a:t>
            </a:r>
            <a:r>
              <a:rPr lang="en-US" sz="2000"/>
              <a:t>Quality is better than quantity.  Ask yourself two questions, “how can they help me?” and “how can I help them?”</a:t>
            </a:r>
          </a:p>
          <a:p>
            <a:pPr marL="231775" indent="-231775">
              <a:lnSpc>
                <a:spcPct val="90000"/>
              </a:lnSpc>
              <a:spcBef>
                <a:spcPct val="40000"/>
              </a:spcBef>
              <a:spcAft>
                <a:spcPts val="1000"/>
              </a:spcAft>
              <a:buClr>
                <a:schemeClr val="tx1"/>
              </a:buClr>
              <a:buFontTx/>
              <a:buChar char="•"/>
            </a:pPr>
            <a:r>
              <a:rPr lang="en-US" sz="2000" b="1">
                <a:solidFill>
                  <a:srgbClr val="FF0000"/>
                </a:solidFill>
              </a:rPr>
              <a:t>Spend time networking at work.</a:t>
            </a:r>
            <a:r>
              <a:rPr lang="en-US" sz="2000">
                <a:solidFill>
                  <a:srgbClr val="FF0000"/>
                </a:solidFill>
              </a:rPr>
              <a:t>  </a:t>
            </a:r>
            <a:r>
              <a:rPr lang="en-US" sz="2000"/>
              <a:t>Companies can monitor your time on networking sites.  It’s particularly ill-advised if you’re hunting for a new job.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3175"/>
            <a:ext cx="8229600" cy="755650"/>
          </a:xfrm>
        </p:spPr>
        <p:txBody>
          <a:bodyPr/>
          <a:lstStyle/>
          <a:p>
            <a:pPr>
              <a:defRPr/>
            </a:pPr>
            <a:r>
              <a:rPr lang="en-US" dirty="0" smtClean="0"/>
              <a:t/>
            </a:r>
            <a:br>
              <a:rPr lang="en-US" dirty="0" smtClean="0"/>
            </a:br>
            <a:r>
              <a:rPr lang="en-US" dirty="0" smtClean="0"/>
              <a:t>Networking &amp; Online Professionalism</a:t>
            </a:r>
            <a:endParaRPr lang="en-US" dirty="0"/>
          </a:p>
        </p:txBody>
      </p:sp>
      <p:sp>
        <p:nvSpPr>
          <p:cNvPr id="3" name="Text Placeholder 2"/>
          <p:cNvSpPr>
            <a:spLocks noGrp="1"/>
          </p:cNvSpPr>
          <p:nvPr>
            <p:ph type="body" sz="quarter" idx="10"/>
          </p:nvPr>
        </p:nvSpPr>
        <p:spPr>
          <a:xfrm>
            <a:off x="447675" y="2028825"/>
            <a:ext cx="8467725" cy="4079875"/>
          </a:xfrm>
        </p:spPr>
        <p:txBody>
          <a:bodyPr/>
          <a:lstStyle/>
          <a:p>
            <a:pPr>
              <a:defRPr/>
            </a:pPr>
            <a:r>
              <a:rPr lang="en-US" dirty="0" smtClean="0"/>
              <a:t>At the end of today’s session, you should be able to:</a:t>
            </a:r>
          </a:p>
          <a:p>
            <a:pPr marL="342900" indent="-342900">
              <a:buFont typeface="Arial" pitchFamily="34" charset="0"/>
              <a:buChar char="•"/>
              <a:defRPr/>
            </a:pPr>
            <a:r>
              <a:rPr lang="en-US" dirty="0"/>
              <a:t>Understand how to conduct oneself professionally online</a:t>
            </a:r>
          </a:p>
          <a:p>
            <a:pPr marL="342900" indent="-342900">
              <a:buFont typeface="Arial" pitchFamily="34" charset="0"/>
              <a:buChar char="•"/>
              <a:defRPr/>
            </a:pPr>
            <a:r>
              <a:rPr lang="en-US" dirty="0"/>
              <a:t>Understand how to network, both online and in-person</a:t>
            </a:r>
          </a:p>
          <a:p>
            <a:pPr marL="342900" indent="-342900">
              <a:buFont typeface="Arial" pitchFamily="34" charset="0"/>
              <a:buChar char="•"/>
              <a:defRPr/>
            </a:pPr>
            <a:r>
              <a:rPr lang="en-US" dirty="0"/>
              <a:t>Develop an Elevator Speech and successfully present oneself to others</a:t>
            </a:r>
          </a:p>
          <a:p>
            <a:pPr marL="342900" indent="-342900">
              <a:buFont typeface="Arial" pitchFamily="34" charset="0"/>
              <a:buChar char="•"/>
              <a:defRPr/>
            </a:pPr>
            <a:r>
              <a:rPr lang="en-US" dirty="0"/>
              <a:t>Understand how to work Job Fairs</a:t>
            </a:r>
            <a:endParaRPr lang="en-US" dirty="0" smtClean="0"/>
          </a:p>
        </p:txBody>
      </p:sp>
      <p:sp>
        <p:nvSpPr>
          <p:cNvPr id="4" name="Text Placeholder 3"/>
          <p:cNvSpPr>
            <a:spLocks noGrp="1"/>
          </p:cNvSpPr>
          <p:nvPr>
            <p:ph type="body" sz="quarter" idx="11"/>
          </p:nvPr>
        </p:nvSpPr>
        <p:spPr>
          <a:xfrm>
            <a:off x="447675" y="728663"/>
            <a:ext cx="8229600" cy="355600"/>
          </a:xfrm>
        </p:spPr>
        <p:txBody>
          <a:bodyPr/>
          <a:lstStyle/>
          <a:p>
            <a:pPr indent="0">
              <a:buFontTx/>
              <a:buNone/>
              <a:defRPr/>
            </a:pPr>
            <a:r>
              <a:rPr lang="en-US" dirty="0" smtClean="0"/>
              <a:t>Objectives</a:t>
            </a:r>
            <a:endParaRPr lang="en-US" dirty="0"/>
          </a:p>
        </p:txBody>
      </p:sp>
      <p:sp>
        <p:nvSpPr>
          <p:cNvPr id="27652"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F0FCDE78-942C-46FD-986F-BC9E3594D6FA}" type="slidenum">
              <a:rPr lang="en-US" smtClean="0"/>
              <a:pPr fontAlgn="base">
                <a:spcBef>
                  <a:spcPct val="0"/>
                </a:spcBef>
                <a:spcAft>
                  <a:spcPct val="0"/>
                </a:spcAft>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Content Placeholder 13"/>
          <p:cNvGrpSpPr>
            <a:grpSpLocks noGrp="1"/>
          </p:cNvGrpSpPr>
          <p:nvPr/>
        </p:nvGrpSpPr>
        <p:grpSpPr bwMode="auto">
          <a:xfrm>
            <a:off x="1692275" y="1076325"/>
            <a:ext cx="5722938" cy="4892675"/>
            <a:chOff x="1793373" y="1294041"/>
            <a:chExt cx="5723218" cy="4893808"/>
          </a:xfrm>
        </p:grpSpPr>
        <p:sp>
          <p:nvSpPr>
            <p:cNvPr id="64516" name="Freeform 3"/>
            <p:cNvSpPr>
              <a:spLocks/>
            </p:cNvSpPr>
            <p:nvPr/>
          </p:nvSpPr>
          <p:spPr bwMode="auto">
            <a:xfrm rot="-9168195">
              <a:off x="2573304" y="1294041"/>
              <a:ext cx="2180017" cy="2347620"/>
            </a:xfrm>
            <a:custGeom>
              <a:avLst/>
              <a:gdLst>
                <a:gd name="T0" fmla="*/ 181668 w 492"/>
                <a:gd name="T1" fmla="*/ 2399075 h 730"/>
                <a:gd name="T2" fmla="*/ 0 w 492"/>
                <a:gd name="T3" fmla="*/ 4212852 h 730"/>
                <a:gd name="T4" fmla="*/ 2521199 w 492"/>
                <a:gd name="T5" fmla="*/ 5206571 h 730"/>
                <a:gd name="T6" fmla="*/ 2202172 w 492"/>
                <a:gd name="T7" fmla="*/ 4827093 h 730"/>
                <a:gd name="T8" fmla="*/ 2928844 w 492"/>
                <a:gd name="T9" fmla="*/ 4470126 h 730"/>
                <a:gd name="T10" fmla="*/ 3602345 w 492"/>
                <a:gd name="T11" fmla="*/ 4061704 h 730"/>
                <a:gd name="T12" fmla="*/ 4182797 w 492"/>
                <a:gd name="T13" fmla="*/ 3614692 h 730"/>
                <a:gd name="T14" fmla="*/ 4674631 w 492"/>
                <a:gd name="T15" fmla="*/ 3119440 h 730"/>
                <a:gd name="T16" fmla="*/ 5073414 w 492"/>
                <a:gd name="T17" fmla="*/ 2585598 h 730"/>
                <a:gd name="T18" fmla="*/ 5356994 w 492"/>
                <a:gd name="T19" fmla="*/ 2013165 h 730"/>
                <a:gd name="T20" fmla="*/ 5543093 w 492"/>
                <a:gd name="T21" fmla="*/ 1421436 h 730"/>
                <a:gd name="T22" fmla="*/ 5596264 w 492"/>
                <a:gd name="T23" fmla="*/ 807195 h 730"/>
                <a:gd name="T24" fmla="*/ 5565247 w 492"/>
                <a:gd name="T25" fmla="*/ 398774 h 730"/>
                <a:gd name="T26" fmla="*/ 5485491 w 492"/>
                <a:gd name="T27" fmla="*/ 0 h 730"/>
                <a:gd name="T28" fmla="*/ 3682102 w 492"/>
                <a:gd name="T29" fmla="*/ 958344 h 730"/>
                <a:gd name="T30" fmla="*/ 1803388 w 492"/>
                <a:gd name="T31" fmla="*/ 492035 h 730"/>
                <a:gd name="T32" fmla="*/ 1847697 w 492"/>
                <a:gd name="T33" fmla="*/ 807195 h 730"/>
                <a:gd name="T34" fmla="*/ 1825543 w 492"/>
                <a:gd name="T35" fmla="*/ 1093412 h 730"/>
                <a:gd name="T36" fmla="*/ 1745786 w 492"/>
                <a:gd name="T37" fmla="*/ 1363549 h 730"/>
                <a:gd name="T38" fmla="*/ 1630582 w 492"/>
                <a:gd name="T39" fmla="*/ 1620822 h 730"/>
                <a:gd name="T40" fmla="*/ 1471069 w 492"/>
                <a:gd name="T41" fmla="*/ 1878096 h 730"/>
                <a:gd name="T42" fmla="*/ 1267246 w 492"/>
                <a:gd name="T43" fmla="*/ 2112858 h 730"/>
                <a:gd name="T44" fmla="*/ 1027976 w 492"/>
                <a:gd name="T45" fmla="*/ 2334756 h 730"/>
                <a:gd name="T46" fmla="*/ 753258 w 492"/>
                <a:gd name="T47" fmla="*/ 2534143 h 730"/>
                <a:gd name="T48" fmla="*/ 443093 w 492"/>
                <a:gd name="T49" fmla="*/ 2714235 h 730"/>
                <a:gd name="T50" fmla="*/ 181668 w 492"/>
                <a:gd name="T51" fmla="*/ 2399075 h 7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2"/>
                <a:gd name="T79" fmla="*/ 0 h 730"/>
                <a:gd name="T80" fmla="*/ 492 w 492"/>
                <a:gd name="T81" fmla="*/ 730 h 7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2" h="730">
                  <a:moveTo>
                    <a:pt x="16" y="336"/>
                  </a:moveTo>
                  <a:lnTo>
                    <a:pt x="0" y="590"/>
                  </a:lnTo>
                  <a:lnTo>
                    <a:pt x="221" y="729"/>
                  </a:lnTo>
                  <a:lnTo>
                    <a:pt x="193" y="676"/>
                  </a:lnTo>
                  <a:lnTo>
                    <a:pt x="257" y="626"/>
                  </a:lnTo>
                  <a:lnTo>
                    <a:pt x="316" y="569"/>
                  </a:lnTo>
                  <a:lnTo>
                    <a:pt x="367" y="506"/>
                  </a:lnTo>
                  <a:lnTo>
                    <a:pt x="410" y="437"/>
                  </a:lnTo>
                  <a:lnTo>
                    <a:pt x="445" y="362"/>
                  </a:lnTo>
                  <a:lnTo>
                    <a:pt x="470" y="282"/>
                  </a:lnTo>
                  <a:lnTo>
                    <a:pt x="486" y="199"/>
                  </a:lnTo>
                  <a:lnTo>
                    <a:pt x="491" y="113"/>
                  </a:lnTo>
                  <a:lnTo>
                    <a:pt x="488" y="56"/>
                  </a:lnTo>
                  <a:lnTo>
                    <a:pt x="481" y="0"/>
                  </a:lnTo>
                  <a:lnTo>
                    <a:pt x="323" y="134"/>
                  </a:lnTo>
                  <a:lnTo>
                    <a:pt x="158" y="69"/>
                  </a:lnTo>
                  <a:lnTo>
                    <a:pt x="162" y="113"/>
                  </a:lnTo>
                  <a:lnTo>
                    <a:pt x="160" y="153"/>
                  </a:lnTo>
                  <a:lnTo>
                    <a:pt x="153" y="191"/>
                  </a:lnTo>
                  <a:lnTo>
                    <a:pt x="143" y="227"/>
                  </a:lnTo>
                  <a:lnTo>
                    <a:pt x="129" y="263"/>
                  </a:lnTo>
                  <a:lnTo>
                    <a:pt x="111" y="296"/>
                  </a:lnTo>
                  <a:lnTo>
                    <a:pt x="90" y="327"/>
                  </a:lnTo>
                  <a:lnTo>
                    <a:pt x="66" y="355"/>
                  </a:lnTo>
                  <a:lnTo>
                    <a:pt x="39" y="380"/>
                  </a:lnTo>
                  <a:lnTo>
                    <a:pt x="16" y="336"/>
                  </a:lnTo>
                </a:path>
              </a:pathLst>
            </a:custGeom>
            <a:solidFill>
              <a:schemeClr val="accent2"/>
            </a:solidFill>
            <a:ln w="9525">
              <a:noFill/>
              <a:miter lim="800000"/>
              <a:headEnd/>
              <a:tailEnd/>
            </a:ln>
          </p:spPr>
          <p:txBody>
            <a:bodyPr/>
            <a:lstStyle/>
            <a:p>
              <a:endParaRPr lang="en-US"/>
            </a:p>
          </p:txBody>
        </p:sp>
        <p:sp>
          <p:nvSpPr>
            <p:cNvPr id="7" name="Freeform 4"/>
            <p:cNvSpPr>
              <a:spLocks/>
            </p:cNvSpPr>
            <p:nvPr/>
          </p:nvSpPr>
          <p:spPr bwMode="auto">
            <a:xfrm rot="17174424">
              <a:off x="5156480" y="1461814"/>
              <a:ext cx="1941962" cy="2778261"/>
            </a:xfrm>
            <a:custGeom>
              <a:avLst/>
              <a:gdLst>
                <a:gd name="T0" fmla="*/ 44 w 492"/>
                <a:gd name="T1" fmla="*/ 742 h 730"/>
                <a:gd name="T2" fmla="*/ 0 w 492"/>
                <a:gd name="T3" fmla="*/ 1304 h 730"/>
                <a:gd name="T4" fmla="*/ 602 w 492"/>
                <a:gd name="T5" fmla="*/ 1611 h 730"/>
                <a:gd name="T6" fmla="*/ 526 w 492"/>
                <a:gd name="T7" fmla="*/ 1494 h 730"/>
                <a:gd name="T8" fmla="*/ 700 w 492"/>
                <a:gd name="T9" fmla="*/ 1383 h 730"/>
                <a:gd name="T10" fmla="*/ 861 w 492"/>
                <a:gd name="T11" fmla="*/ 1257 h 730"/>
                <a:gd name="T12" fmla="*/ 1000 w 492"/>
                <a:gd name="T13" fmla="*/ 1118 h 730"/>
                <a:gd name="T14" fmla="*/ 1118 w 492"/>
                <a:gd name="T15" fmla="*/ 966 h 730"/>
                <a:gd name="T16" fmla="*/ 1213 w 492"/>
                <a:gd name="T17" fmla="*/ 800 h 730"/>
                <a:gd name="T18" fmla="*/ 1281 w 492"/>
                <a:gd name="T19" fmla="*/ 623 h 730"/>
                <a:gd name="T20" fmla="*/ 1325 w 492"/>
                <a:gd name="T21" fmla="*/ 440 h 730"/>
                <a:gd name="T22" fmla="*/ 1338 w 492"/>
                <a:gd name="T23" fmla="*/ 250 h 730"/>
                <a:gd name="T24" fmla="*/ 1330 w 492"/>
                <a:gd name="T25" fmla="*/ 124 h 730"/>
                <a:gd name="T26" fmla="*/ 1311 w 492"/>
                <a:gd name="T27" fmla="*/ 0 h 730"/>
                <a:gd name="T28" fmla="*/ 880 w 492"/>
                <a:gd name="T29" fmla="*/ 296 h 730"/>
                <a:gd name="T30" fmla="*/ 431 w 492"/>
                <a:gd name="T31" fmla="*/ 152 h 730"/>
                <a:gd name="T32" fmla="*/ 442 w 492"/>
                <a:gd name="T33" fmla="*/ 250 h 730"/>
                <a:gd name="T34" fmla="*/ 436 w 492"/>
                <a:gd name="T35" fmla="*/ 338 h 730"/>
                <a:gd name="T36" fmla="*/ 417 w 492"/>
                <a:gd name="T37" fmla="*/ 422 h 730"/>
                <a:gd name="T38" fmla="*/ 390 w 492"/>
                <a:gd name="T39" fmla="*/ 502 h 730"/>
                <a:gd name="T40" fmla="*/ 352 w 492"/>
                <a:gd name="T41" fmla="*/ 581 h 730"/>
                <a:gd name="T42" fmla="*/ 303 w 492"/>
                <a:gd name="T43" fmla="*/ 654 h 730"/>
                <a:gd name="T44" fmla="*/ 245 w 492"/>
                <a:gd name="T45" fmla="*/ 723 h 730"/>
                <a:gd name="T46" fmla="*/ 180 w 492"/>
                <a:gd name="T47" fmla="*/ 784 h 730"/>
                <a:gd name="T48" fmla="*/ 106 w 492"/>
                <a:gd name="T49" fmla="*/ 840 h 730"/>
                <a:gd name="T50" fmla="*/ 44 w 492"/>
                <a:gd name="T51" fmla="*/ 742 h 7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2"/>
                <a:gd name="T79" fmla="*/ 0 h 730"/>
                <a:gd name="T80" fmla="*/ 492 w 492"/>
                <a:gd name="T81" fmla="*/ 730 h 7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2" h="730">
                  <a:moveTo>
                    <a:pt x="16" y="336"/>
                  </a:moveTo>
                  <a:lnTo>
                    <a:pt x="0" y="590"/>
                  </a:lnTo>
                  <a:lnTo>
                    <a:pt x="221" y="729"/>
                  </a:lnTo>
                  <a:lnTo>
                    <a:pt x="193" y="676"/>
                  </a:lnTo>
                  <a:lnTo>
                    <a:pt x="257" y="626"/>
                  </a:lnTo>
                  <a:lnTo>
                    <a:pt x="316" y="569"/>
                  </a:lnTo>
                  <a:lnTo>
                    <a:pt x="367" y="506"/>
                  </a:lnTo>
                  <a:lnTo>
                    <a:pt x="410" y="437"/>
                  </a:lnTo>
                  <a:lnTo>
                    <a:pt x="445" y="362"/>
                  </a:lnTo>
                  <a:lnTo>
                    <a:pt x="470" y="282"/>
                  </a:lnTo>
                  <a:lnTo>
                    <a:pt x="486" y="199"/>
                  </a:lnTo>
                  <a:lnTo>
                    <a:pt x="491" y="113"/>
                  </a:lnTo>
                  <a:lnTo>
                    <a:pt x="488" y="56"/>
                  </a:lnTo>
                  <a:lnTo>
                    <a:pt x="481" y="0"/>
                  </a:lnTo>
                  <a:lnTo>
                    <a:pt x="323" y="134"/>
                  </a:lnTo>
                  <a:lnTo>
                    <a:pt x="158" y="69"/>
                  </a:lnTo>
                  <a:lnTo>
                    <a:pt x="162" y="113"/>
                  </a:lnTo>
                  <a:lnTo>
                    <a:pt x="160" y="153"/>
                  </a:lnTo>
                  <a:lnTo>
                    <a:pt x="153" y="191"/>
                  </a:lnTo>
                  <a:lnTo>
                    <a:pt x="143" y="227"/>
                  </a:lnTo>
                  <a:lnTo>
                    <a:pt x="129" y="263"/>
                  </a:lnTo>
                  <a:lnTo>
                    <a:pt x="111" y="296"/>
                  </a:lnTo>
                  <a:lnTo>
                    <a:pt x="90" y="327"/>
                  </a:lnTo>
                  <a:lnTo>
                    <a:pt x="66" y="355"/>
                  </a:lnTo>
                  <a:lnTo>
                    <a:pt x="39" y="380"/>
                  </a:lnTo>
                  <a:lnTo>
                    <a:pt x="16" y="336"/>
                  </a:lnTo>
                </a:path>
              </a:pathLst>
            </a:custGeom>
            <a:solidFill>
              <a:schemeClr val="accent2">
                <a:lumMod val="60000"/>
                <a:lumOff val="40000"/>
              </a:schemeClr>
            </a:solidFill>
            <a:ln w="9525">
              <a:miter lim="800000"/>
              <a:headEnd/>
              <a:tailEnd/>
            </a:ln>
          </p:spPr>
          <p:txBody>
            <a:bodyPr>
              <a:flatTx/>
            </a:bodyPr>
            <a:lstStyle/>
            <a:p>
              <a:pPr fontAlgn="auto">
                <a:spcBef>
                  <a:spcPts val="0"/>
                </a:spcBef>
                <a:spcAft>
                  <a:spcPts val="0"/>
                </a:spcAft>
                <a:defRPr/>
              </a:pPr>
              <a:endParaRPr lang="en-US">
                <a:latin typeface="+mn-lt"/>
                <a:cs typeface="+mn-cs"/>
              </a:endParaRPr>
            </a:p>
          </p:txBody>
        </p:sp>
        <p:sp>
          <p:nvSpPr>
            <p:cNvPr id="8" name="Freeform 5"/>
            <p:cNvSpPr>
              <a:spLocks/>
            </p:cNvSpPr>
            <p:nvPr/>
          </p:nvSpPr>
          <p:spPr bwMode="auto">
            <a:xfrm rot="1103069">
              <a:off x="4639900" y="3840981"/>
              <a:ext cx="2297224" cy="2346868"/>
            </a:xfrm>
            <a:custGeom>
              <a:avLst/>
              <a:gdLst>
                <a:gd name="T0" fmla="*/ 43 w 492"/>
                <a:gd name="T1" fmla="*/ 746 h 730"/>
                <a:gd name="T2" fmla="*/ 0 w 492"/>
                <a:gd name="T3" fmla="*/ 1310 h 730"/>
                <a:gd name="T4" fmla="*/ 599 w 492"/>
                <a:gd name="T5" fmla="*/ 1619 h 730"/>
                <a:gd name="T6" fmla="*/ 523 w 492"/>
                <a:gd name="T7" fmla="*/ 1501 h 730"/>
                <a:gd name="T8" fmla="*/ 697 w 492"/>
                <a:gd name="T9" fmla="*/ 1390 h 730"/>
                <a:gd name="T10" fmla="*/ 857 w 492"/>
                <a:gd name="T11" fmla="*/ 1263 h 730"/>
                <a:gd name="T12" fmla="*/ 995 w 492"/>
                <a:gd name="T13" fmla="*/ 1124 h 730"/>
                <a:gd name="T14" fmla="*/ 1112 w 492"/>
                <a:gd name="T15" fmla="*/ 970 h 730"/>
                <a:gd name="T16" fmla="*/ 1207 w 492"/>
                <a:gd name="T17" fmla="*/ 804 h 730"/>
                <a:gd name="T18" fmla="*/ 1274 w 492"/>
                <a:gd name="T19" fmla="*/ 626 h 730"/>
                <a:gd name="T20" fmla="*/ 1318 w 492"/>
                <a:gd name="T21" fmla="*/ 442 h 730"/>
                <a:gd name="T22" fmla="*/ 1331 w 492"/>
                <a:gd name="T23" fmla="*/ 251 h 730"/>
                <a:gd name="T24" fmla="*/ 1323 w 492"/>
                <a:gd name="T25" fmla="*/ 124 h 730"/>
                <a:gd name="T26" fmla="*/ 1304 w 492"/>
                <a:gd name="T27" fmla="*/ 0 h 730"/>
                <a:gd name="T28" fmla="*/ 876 w 492"/>
                <a:gd name="T29" fmla="*/ 298 h 730"/>
                <a:gd name="T30" fmla="*/ 428 w 492"/>
                <a:gd name="T31" fmla="*/ 153 h 730"/>
                <a:gd name="T32" fmla="*/ 439 w 492"/>
                <a:gd name="T33" fmla="*/ 251 h 730"/>
                <a:gd name="T34" fmla="*/ 434 w 492"/>
                <a:gd name="T35" fmla="*/ 340 h 730"/>
                <a:gd name="T36" fmla="*/ 415 w 492"/>
                <a:gd name="T37" fmla="*/ 424 h 730"/>
                <a:gd name="T38" fmla="*/ 388 w 492"/>
                <a:gd name="T39" fmla="*/ 504 h 730"/>
                <a:gd name="T40" fmla="*/ 350 w 492"/>
                <a:gd name="T41" fmla="*/ 584 h 730"/>
                <a:gd name="T42" fmla="*/ 301 w 492"/>
                <a:gd name="T43" fmla="*/ 657 h 730"/>
                <a:gd name="T44" fmla="*/ 244 w 492"/>
                <a:gd name="T45" fmla="*/ 726 h 730"/>
                <a:gd name="T46" fmla="*/ 179 w 492"/>
                <a:gd name="T47" fmla="*/ 788 h 730"/>
                <a:gd name="T48" fmla="*/ 106 w 492"/>
                <a:gd name="T49" fmla="*/ 844 h 730"/>
                <a:gd name="T50" fmla="*/ 43 w 492"/>
                <a:gd name="T51" fmla="*/ 746 h 7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2"/>
                <a:gd name="T79" fmla="*/ 0 h 730"/>
                <a:gd name="T80" fmla="*/ 492 w 492"/>
                <a:gd name="T81" fmla="*/ 730 h 7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2" h="730">
                  <a:moveTo>
                    <a:pt x="16" y="336"/>
                  </a:moveTo>
                  <a:lnTo>
                    <a:pt x="0" y="590"/>
                  </a:lnTo>
                  <a:lnTo>
                    <a:pt x="221" y="729"/>
                  </a:lnTo>
                  <a:lnTo>
                    <a:pt x="193" y="676"/>
                  </a:lnTo>
                  <a:lnTo>
                    <a:pt x="257" y="626"/>
                  </a:lnTo>
                  <a:lnTo>
                    <a:pt x="316" y="569"/>
                  </a:lnTo>
                  <a:lnTo>
                    <a:pt x="367" y="506"/>
                  </a:lnTo>
                  <a:lnTo>
                    <a:pt x="410" y="437"/>
                  </a:lnTo>
                  <a:lnTo>
                    <a:pt x="445" y="362"/>
                  </a:lnTo>
                  <a:lnTo>
                    <a:pt x="470" y="282"/>
                  </a:lnTo>
                  <a:lnTo>
                    <a:pt x="486" y="199"/>
                  </a:lnTo>
                  <a:lnTo>
                    <a:pt x="491" y="113"/>
                  </a:lnTo>
                  <a:lnTo>
                    <a:pt x="488" y="56"/>
                  </a:lnTo>
                  <a:lnTo>
                    <a:pt x="481" y="0"/>
                  </a:lnTo>
                  <a:lnTo>
                    <a:pt x="323" y="134"/>
                  </a:lnTo>
                  <a:lnTo>
                    <a:pt x="158" y="69"/>
                  </a:lnTo>
                  <a:lnTo>
                    <a:pt x="162" y="113"/>
                  </a:lnTo>
                  <a:lnTo>
                    <a:pt x="160" y="153"/>
                  </a:lnTo>
                  <a:lnTo>
                    <a:pt x="153" y="191"/>
                  </a:lnTo>
                  <a:lnTo>
                    <a:pt x="143" y="227"/>
                  </a:lnTo>
                  <a:lnTo>
                    <a:pt x="129" y="263"/>
                  </a:lnTo>
                  <a:lnTo>
                    <a:pt x="111" y="296"/>
                  </a:lnTo>
                  <a:lnTo>
                    <a:pt x="90" y="327"/>
                  </a:lnTo>
                  <a:lnTo>
                    <a:pt x="66" y="355"/>
                  </a:lnTo>
                  <a:lnTo>
                    <a:pt x="39" y="380"/>
                  </a:lnTo>
                  <a:lnTo>
                    <a:pt x="16" y="336"/>
                  </a:lnTo>
                </a:path>
              </a:pathLst>
            </a:custGeom>
            <a:solidFill>
              <a:schemeClr val="accent2">
                <a:lumMod val="40000"/>
                <a:lumOff val="60000"/>
              </a:schemeClr>
            </a:solidFill>
            <a:ln w="9525">
              <a:miter lim="800000"/>
              <a:headEnd/>
              <a:tailEnd/>
            </a:ln>
          </p:spPr>
          <p:txBody>
            <a:bodyPr>
              <a:flatTx/>
            </a:bodyPr>
            <a:lstStyle/>
            <a:p>
              <a:pPr fontAlgn="auto">
                <a:spcBef>
                  <a:spcPts val="0"/>
                </a:spcBef>
                <a:spcAft>
                  <a:spcPts val="0"/>
                </a:spcAft>
                <a:defRPr/>
              </a:pPr>
              <a:endParaRPr lang="en-US">
                <a:latin typeface="+mn-lt"/>
                <a:cs typeface="+mn-cs"/>
              </a:endParaRPr>
            </a:p>
          </p:txBody>
        </p:sp>
        <p:sp>
          <p:nvSpPr>
            <p:cNvPr id="9" name="Freeform 6"/>
            <p:cNvSpPr>
              <a:spLocks/>
            </p:cNvSpPr>
            <p:nvPr/>
          </p:nvSpPr>
          <p:spPr bwMode="auto">
            <a:xfrm rot="6251825">
              <a:off x="2210729" y="3229905"/>
              <a:ext cx="1943550" cy="2778261"/>
            </a:xfrm>
            <a:custGeom>
              <a:avLst/>
              <a:gdLst>
                <a:gd name="T0" fmla="*/ 44 w 492"/>
                <a:gd name="T1" fmla="*/ 742 h 730"/>
                <a:gd name="T2" fmla="*/ 0 w 492"/>
                <a:gd name="T3" fmla="*/ 1304 h 730"/>
                <a:gd name="T4" fmla="*/ 603 w 492"/>
                <a:gd name="T5" fmla="*/ 1611 h 730"/>
                <a:gd name="T6" fmla="*/ 526 w 492"/>
                <a:gd name="T7" fmla="*/ 1494 h 730"/>
                <a:gd name="T8" fmla="*/ 701 w 492"/>
                <a:gd name="T9" fmla="*/ 1383 h 730"/>
                <a:gd name="T10" fmla="*/ 862 w 492"/>
                <a:gd name="T11" fmla="*/ 1257 h 730"/>
                <a:gd name="T12" fmla="*/ 1001 w 492"/>
                <a:gd name="T13" fmla="*/ 1118 h 730"/>
                <a:gd name="T14" fmla="*/ 1118 w 492"/>
                <a:gd name="T15" fmla="*/ 966 h 730"/>
                <a:gd name="T16" fmla="*/ 1214 w 492"/>
                <a:gd name="T17" fmla="*/ 800 h 730"/>
                <a:gd name="T18" fmla="*/ 1282 w 492"/>
                <a:gd name="T19" fmla="*/ 623 h 730"/>
                <a:gd name="T20" fmla="*/ 1326 w 492"/>
                <a:gd name="T21" fmla="*/ 440 h 730"/>
                <a:gd name="T22" fmla="*/ 1339 w 492"/>
                <a:gd name="T23" fmla="*/ 250 h 730"/>
                <a:gd name="T24" fmla="*/ 1331 w 492"/>
                <a:gd name="T25" fmla="*/ 124 h 730"/>
                <a:gd name="T26" fmla="*/ 1312 w 492"/>
                <a:gd name="T27" fmla="*/ 0 h 730"/>
                <a:gd name="T28" fmla="*/ 881 w 492"/>
                <a:gd name="T29" fmla="*/ 296 h 730"/>
                <a:gd name="T30" fmla="*/ 431 w 492"/>
                <a:gd name="T31" fmla="*/ 152 h 730"/>
                <a:gd name="T32" fmla="*/ 442 w 492"/>
                <a:gd name="T33" fmla="*/ 250 h 730"/>
                <a:gd name="T34" fmla="*/ 436 w 492"/>
                <a:gd name="T35" fmla="*/ 338 h 730"/>
                <a:gd name="T36" fmla="*/ 417 w 492"/>
                <a:gd name="T37" fmla="*/ 422 h 730"/>
                <a:gd name="T38" fmla="*/ 390 w 492"/>
                <a:gd name="T39" fmla="*/ 502 h 730"/>
                <a:gd name="T40" fmla="*/ 352 w 492"/>
                <a:gd name="T41" fmla="*/ 581 h 730"/>
                <a:gd name="T42" fmla="*/ 303 w 492"/>
                <a:gd name="T43" fmla="*/ 654 h 730"/>
                <a:gd name="T44" fmla="*/ 245 w 492"/>
                <a:gd name="T45" fmla="*/ 723 h 730"/>
                <a:gd name="T46" fmla="*/ 180 w 492"/>
                <a:gd name="T47" fmla="*/ 784 h 730"/>
                <a:gd name="T48" fmla="*/ 106 w 492"/>
                <a:gd name="T49" fmla="*/ 840 h 730"/>
                <a:gd name="T50" fmla="*/ 44 w 492"/>
                <a:gd name="T51" fmla="*/ 742 h 7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2"/>
                <a:gd name="T79" fmla="*/ 0 h 730"/>
                <a:gd name="T80" fmla="*/ 492 w 492"/>
                <a:gd name="T81" fmla="*/ 730 h 7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2" h="730">
                  <a:moveTo>
                    <a:pt x="16" y="336"/>
                  </a:moveTo>
                  <a:lnTo>
                    <a:pt x="0" y="590"/>
                  </a:lnTo>
                  <a:lnTo>
                    <a:pt x="221" y="729"/>
                  </a:lnTo>
                  <a:lnTo>
                    <a:pt x="193" y="676"/>
                  </a:lnTo>
                  <a:lnTo>
                    <a:pt x="257" y="626"/>
                  </a:lnTo>
                  <a:lnTo>
                    <a:pt x="316" y="569"/>
                  </a:lnTo>
                  <a:lnTo>
                    <a:pt x="367" y="506"/>
                  </a:lnTo>
                  <a:lnTo>
                    <a:pt x="410" y="437"/>
                  </a:lnTo>
                  <a:lnTo>
                    <a:pt x="445" y="362"/>
                  </a:lnTo>
                  <a:lnTo>
                    <a:pt x="470" y="282"/>
                  </a:lnTo>
                  <a:lnTo>
                    <a:pt x="486" y="199"/>
                  </a:lnTo>
                  <a:lnTo>
                    <a:pt x="491" y="113"/>
                  </a:lnTo>
                  <a:lnTo>
                    <a:pt x="488" y="56"/>
                  </a:lnTo>
                  <a:lnTo>
                    <a:pt x="481" y="0"/>
                  </a:lnTo>
                  <a:lnTo>
                    <a:pt x="323" y="134"/>
                  </a:lnTo>
                  <a:lnTo>
                    <a:pt x="158" y="69"/>
                  </a:lnTo>
                  <a:lnTo>
                    <a:pt x="162" y="113"/>
                  </a:lnTo>
                  <a:lnTo>
                    <a:pt x="160" y="153"/>
                  </a:lnTo>
                  <a:lnTo>
                    <a:pt x="153" y="191"/>
                  </a:lnTo>
                  <a:lnTo>
                    <a:pt x="143" y="227"/>
                  </a:lnTo>
                  <a:lnTo>
                    <a:pt x="129" y="263"/>
                  </a:lnTo>
                  <a:lnTo>
                    <a:pt x="111" y="296"/>
                  </a:lnTo>
                  <a:lnTo>
                    <a:pt x="90" y="327"/>
                  </a:lnTo>
                  <a:lnTo>
                    <a:pt x="66" y="355"/>
                  </a:lnTo>
                  <a:lnTo>
                    <a:pt x="39" y="380"/>
                  </a:lnTo>
                  <a:lnTo>
                    <a:pt x="16" y="336"/>
                  </a:lnTo>
                </a:path>
              </a:pathLst>
            </a:custGeom>
            <a:solidFill>
              <a:schemeClr val="accent2">
                <a:lumMod val="20000"/>
                <a:lumOff val="80000"/>
              </a:schemeClr>
            </a:solidFill>
            <a:ln w="9525">
              <a:miter lim="800000"/>
              <a:headEnd/>
              <a:tailEnd/>
            </a:ln>
          </p:spPr>
          <p:txBody>
            <a:bodyPr>
              <a:flatTx/>
            </a:bodyPr>
            <a:lstStyle/>
            <a:p>
              <a:pPr fontAlgn="auto">
                <a:spcBef>
                  <a:spcPts val="0"/>
                </a:spcBef>
                <a:spcAft>
                  <a:spcPts val="0"/>
                </a:spcAft>
                <a:defRPr/>
              </a:pPr>
              <a:endParaRPr lang="en-US">
                <a:latin typeface="+mn-lt"/>
                <a:cs typeface="+mn-cs"/>
              </a:endParaRPr>
            </a:p>
          </p:txBody>
        </p:sp>
        <p:sp>
          <p:nvSpPr>
            <p:cNvPr id="64520" name="Text Box 7"/>
            <p:cNvSpPr txBox="1">
              <a:spLocks noChangeArrowheads="1"/>
            </p:cNvSpPr>
            <p:nvPr/>
          </p:nvSpPr>
          <p:spPr bwMode="auto">
            <a:xfrm rot="35526">
              <a:off x="2623241" y="2042722"/>
              <a:ext cx="2207569" cy="877642"/>
            </a:xfrm>
            <a:prstGeom prst="rect">
              <a:avLst/>
            </a:prstGeom>
            <a:noFill/>
            <a:ln w="9525">
              <a:noFill/>
              <a:miter lim="800000"/>
              <a:headEnd/>
              <a:tailEnd/>
            </a:ln>
          </p:spPr>
          <p:txBody>
            <a:bodyPr>
              <a:spAutoFit/>
            </a:bodyPr>
            <a:lstStyle/>
            <a:p>
              <a:pPr algn="ctr"/>
              <a:r>
                <a:rPr lang="en-US" sz="1700">
                  <a:solidFill>
                    <a:schemeClr val="bg1"/>
                  </a:solidFill>
                </a:rPr>
                <a:t>Understand who you know and who you need to know</a:t>
              </a:r>
            </a:p>
          </p:txBody>
        </p:sp>
        <p:sp>
          <p:nvSpPr>
            <p:cNvPr id="64521" name="Text Box 8"/>
            <p:cNvSpPr txBox="1">
              <a:spLocks noChangeArrowheads="1"/>
            </p:cNvSpPr>
            <p:nvPr/>
          </p:nvSpPr>
          <p:spPr bwMode="auto">
            <a:xfrm rot="77486">
              <a:off x="5117781" y="2578452"/>
              <a:ext cx="2135246" cy="615508"/>
            </a:xfrm>
            <a:prstGeom prst="rect">
              <a:avLst/>
            </a:prstGeom>
            <a:noFill/>
            <a:ln w="9525">
              <a:noFill/>
              <a:miter lim="800000"/>
              <a:headEnd/>
              <a:tailEnd/>
            </a:ln>
          </p:spPr>
          <p:txBody>
            <a:bodyPr>
              <a:spAutoFit/>
            </a:bodyPr>
            <a:lstStyle/>
            <a:p>
              <a:pPr algn="ctr"/>
              <a:r>
                <a:rPr lang="en-US" sz="1700">
                  <a:solidFill>
                    <a:schemeClr val="bg1"/>
                  </a:solidFill>
                </a:rPr>
                <a:t>Go to where </a:t>
              </a:r>
            </a:p>
            <a:p>
              <a:pPr algn="ctr"/>
              <a:r>
                <a:rPr lang="en-US" sz="1700">
                  <a:solidFill>
                    <a:schemeClr val="bg1"/>
                  </a:solidFill>
                </a:rPr>
                <a:t>they are</a:t>
              </a:r>
            </a:p>
          </p:txBody>
        </p:sp>
        <p:sp>
          <p:nvSpPr>
            <p:cNvPr id="64522" name="Text Box 9"/>
            <p:cNvSpPr txBox="1">
              <a:spLocks noChangeArrowheads="1"/>
            </p:cNvSpPr>
            <p:nvPr/>
          </p:nvSpPr>
          <p:spPr bwMode="auto">
            <a:xfrm rot="66176">
              <a:off x="4392439" y="4604907"/>
              <a:ext cx="2942851" cy="877642"/>
            </a:xfrm>
            <a:prstGeom prst="rect">
              <a:avLst/>
            </a:prstGeom>
            <a:noFill/>
            <a:ln w="9525">
              <a:noFill/>
              <a:miter lim="800000"/>
              <a:headEnd/>
              <a:tailEnd/>
            </a:ln>
          </p:spPr>
          <p:txBody>
            <a:bodyPr>
              <a:spAutoFit/>
            </a:bodyPr>
            <a:lstStyle/>
            <a:p>
              <a:pPr algn="ctr"/>
              <a:r>
                <a:rPr lang="de-DE" sz="1700">
                  <a:solidFill>
                    <a:schemeClr val="bg1"/>
                  </a:solidFill>
                </a:rPr>
                <a:t>Meet people</a:t>
              </a:r>
            </a:p>
            <a:p>
              <a:pPr algn="ctr"/>
              <a:r>
                <a:rPr lang="de-DE" sz="1700">
                  <a:solidFill>
                    <a:schemeClr val="bg1"/>
                  </a:solidFill>
                </a:rPr>
                <a:t>and make </a:t>
              </a:r>
            </a:p>
            <a:p>
              <a:pPr algn="ctr"/>
              <a:r>
                <a:rPr lang="de-DE" sz="1700">
                  <a:solidFill>
                    <a:schemeClr val="bg1"/>
                  </a:solidFill>
                </a:rPr>
                <a:t>an impact</a:t>
              </a:r>
              <a:endParaRPr lang="en-US" sz="1700">
                <a:solidFill>
                  <a:schemeClr val="bg1"/>
                </a:solidFill>
              </a:endParaRPr>
            </a:p>
          </p:txBody>
        </p:sp>
        <p:sp>
          <p:nvSpPr>
            <p:cNvPr id="64523" name="Text Box 10"/>
            <p:cNvSpPr txBox="1">
              <a:spLocks noChangeArrowheads="1"/>
            </p:cNvSpPr>
            <p:nvPr/>
          </p:nvSpPr>
          <p:spPr bwMode="auto">
            <a:xfrm rot="59514">
              <a:off x="1823508" y="4223757"/>
              <a:ext cx="2626008" cy="877642"/>
            </a:xfrm>
            <a:prstGeom prst="rect">
              <a:avLst/>
            </a:prstGeom>
            <a:noFill/>
            <a:ln w="9525">
              <a:noFill/>
              <a:miter lim="800000"/>
              <a:headEnd/>
              <a:tailEnd/>
            </a:ln>
          </p:spPr>
          <p:txBody>
            <a:bodyPr>
              <a:spAutoFit/>
            </a:bodyPr>
            <a:lstStyle/>
            <a:p>
              <a:pPr algn="ctr"/>
              <a:r>
                <a:rPr lang="en-US" sz="1700">
                  <a:solidFill>
                    <a:schemeClr val="accent2"/>
                  </a:solidFill>
                </a:rPr>
                <a:t>Continue to</a:t>
              </a:r>
            </a:p>
            <a:p>
              <a:pPr algn="ctr"/>
              <a:r>
                <a:rPr lang="en-US" sz="1700">
                  <a:solidFill>
                    <a:schemeClr val="accent2"/>
                  </a:solidFill>
                </a:rPr>
                <a:t>expand your</a:t>
              </a:r>
            </a:p>
            <a:p>
              <a:pPr algn="ctr"/>
              <a:r>
                <a:rPr lang="en-US" sz="1700">
                  <a:solidFill>
                    <a:schemeClr val="accent2"/>
                  </a:solidFill>
                </a:rPr>
                <a:t>network</a:t>
              </a:r>
            </a:p>
          </p:txBody>
        </p:sp>
      </p:grpSp>
      <p:sp>
        <p:nvSpPr>
          <p:cNvPr id="2" name="Title 1"/>
          <p:cNvSpPr>
            <a:spLocks noGrp="1"/>
          </p:cNvSpPr>
          <p:nvPr>
            <p:ph type="title"/>
          </p:nvPr>
        </p:nvSpPr>
        <p:spPr>
          <a:xfrm>
            <a:off x="447675" y="-3175"/>
            <a:ext cx="8229600" cy="755650"/>
          </a:xfrm>
        </p:spPr>
        <p:txBody>
          <a:bodyPr/>
          <a:lstStyle/>
          <a:p>
            <a:pPr>
              <a:defRPr/>
            </a:pPr>
            <a:r>
              <a:rPr lang="en-US" dirty="0" smtClean="0"/>
              <a:t/>
            </a:r>
            <a:br>
              <a:rPr lang="en-US" dirty="0" smtClean="0"/>
            </a:br>
            <a:r>
              <a:rPr lang="en-US" dirty="0" smtClean="0"/>
              <a:t>How Do You Build a Network?</a:t>
            </a:r>
            <a:endParaRPr lang="en-US" dirty="0"/>
          </a:p>
        </p:txBody>
      </p:sp>
      <p:sp>
        <p:nvSpPr>
          <p:cNvPr id="64515" name="Slide Number Placeholder 14"/>
          <p:cNvSpPr>
            <a:spLocks noGrp="1"/>
          </p:cNvSpPr>
          <p:nvPr>
            <p:ph type="sldNum" sz="quarter" idx="12"/>
          </p:nvPr>
        </p:nvSpPr>
        <p:spPr>
          <a:noFill/>
          <a:ln>
            <a:miter lim="800000"/>
            <a:headEnd/>
            <a:tailEnd/>
          </a:ln>
        </p:spPr>
        <p:txBody>
          <a:bodyPr/>
          <a:lstStyle/>
          <a:p>
            <a:pPr fontAlgn="base">
              <a:spcBef>
                <a:spcPct val="0"/>
              </a:spcBef>
              <a:spcAft>
                <a:spcPct val="0"/>
              </a:spcAft>
            </a:pPr>
            <a:fld id="{4AFEA76E-5C76-43D6-A353-3DEA95A57DB6}" type="slidenum">
              <a:rPr lang="en-US" smtClean="0"/>
              <a:pPr fontAlgn="base">
                <a:spcBef>
                  <a:spcPct val="0"/>
                </a:spcBef>
                <a:spcAft>
                  <a:spcPct val="0"/>
                </a:spcAft>
              </a:pPr>
              <a:t>20</a:t>
            </a:fld>
            <a:endParaRPr lang="en-US" smtClean="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5"/>
          <p:cNvSpPr txBox="1">
            <a:spLocks noChangeArrowheads="1"/>
          </p:cNvSpPr>
          <p:nvPr/>
        </p:nvSpPr>
        <p:spPr bwMode="auto">
          <a:xfrm rot="5400000">
            <a:off x="6917532" y="3482181"/>
            <a:ext cx="2538412" cy="307975"/>
          </a:xfrm>
          <a:prstGeom prst="rect">
            <a:avLst/>
          </a:prstGeom>
          <a:noFill/>
          <a:ln w="12700">
            <a:noFill/>
            <a:miter lim="800000"/>
            <a:headEnd type="none" w="sm" len="sm"/>
            <a:tailEnd type="none" w="sm" len="sm"/>
          </a:ln>
        </p:spPr>
        <p:txBody>
          <a:bodyPr>
            <a:spAutoFit/>
          </a:bodyPr>
          <a:lstStyle/>
          <a:p>
            <a:pPr algn="ctr">
              <a:spcBef>
                <a:spcPct val="50000"/>
              </a:spcBef>
            </a:pPr>
            <a:r>
              <a:rPr lang="en-GB" sz="1400" b="1">
                <a:solidFill>
                  <a:srgbClr val="557799"/>
                </a:solidFill>
              </a:rPr>
              <a:t>Your Company</a:t>
            </a:r>
          </a:p>
        </p:txBody>
      </p:sp>
      <p:sp>
        <p:nvSpPr>
          <p:cNvPr id="7" name="Oval 6"/>
          <p:cNvSpPr>
            <a:spLocks noChangeArrowheads="1"/>
          </p:cNvSpPr>
          <p:nvPr/>
        </p:nvSpPr>
        <p:spPr bwMode="auto">
          <a:xfrm>
            <a:off x="5767388" y="1722438"/>
            <a:ext cx="1298575" cy="942975"/>
          </a:xfrm>
          <a:prstGeom prst="ellipse">
            <a:avLst/>
          </a:prstGeom>
          <a:solidFill>
            <a:srgbClr val="00B050"/>
          </a:solidFill>
          <a:ln>
            <a:noFill/>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fontAlgn="auto">
              <a:spcBef>
                <a:spcPts val="0"/>
              </a:spcBef>
              <a:spcAft>
                <a:spcPts val="0"/>
              </a:spcAft>
              <a:defRPr/>
            </a:pPr>
            <a:r>
              <a:rPr lang="en-GB" sz="1400" b="1" dirty="0">
                <a:solidFill>
                  <a:schemeClr val="bg1"/>
                </a:solidFill>
              </a:rPr>
              <a:t>Location</a:t>
            </a:r>
          </a:p>
          <a:p>
            <a:pPr algn="ctr" fontAlgn="auto">
              <a:spcBef>
                <a:spcPts val="0"/>
              </a:spcBef>
              <a:spcAft>
                <a:spcPts val="0"/>
              </a:spcAft>
              <a:defRPr/>
            </a:pPr>
            <a:r>
              <a:rPr lang="en-GB" sz="1400" b="1" dirty="0">
                <a:solidFill>
                  <a:schemeClr val="bg1"/>
                </a:solidFill>
              </a:rPr>
              <a:t>Contacts </a:t>
            </a:r>
          </a:p>
        </p:txBody>
      </p:sp>
      <p:sp>
        <p:nvSpPr>
          <p:cNvPr id="8" name="Oval 7"/>
          <p:cNvSpPr>
            <a:spLocks noChangeArrowheads="1"/>
          </p:cNvSpPr>
          <p:nvPr/>
        </p:nvSpPr>
        <p:spPr bwMode="auto">
          <a:xfrm>
            <a:off x="4787900" y="5253038"/>
            <a:ext cx="1298575" cy="941387"/>
          </a:xfrm>
          <a:prstGeom prst="ellipse">
            <a:avLst/>
          </a:prstGeom>
          <a:solidFill>
            <a:srgbClr val="0070C0"/>
          </a:solidFill>
          <a:ln>
            <a:no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a:solidFill>
                  <a:schemeClr val="bg1"/>
                </a:solidFill>
              </a:rPr>
              <a:t>Future Role</a:t>
            </a:r>
          </a:p>
        </p:txBody>
      </p:sp>
      <p:sp>
        <p:nvSpPr>
          <p:cNvPr id="9" name="Oval 8"/>
          <p:cNvSpPr>
            <a:spLocks noChangeArrowheads="1"/>
          </p:cNvSpPr>
          <p:nvPr/>
        </p:nvSpPr>
        <p:spPr bwMode="auto">
          <a:xfrm>
            <a:off x="5970588" y="4687888"/>
            <a:ext cx="1433512" cy="942975"/>
          </a:xfrm>
          <a:prstGeom prst="ellipse">
            <a:avLst/>
          </a:prstGeom>
          <a:solidFill>
            <a:srgbClr val="0070C0"/>
          </a:solidFill>
          <a:ln>
            <a:no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a:solidFill>
                  <a:schemeClr val="bg1"/>
                </a:solidFill>
              </a:rPr>
              <a:t>Previous </a:t>
            </a:r>
            <a:r>
              <a:rPr lang="en-GB" sz="1400" b="1" dirty="0">
                <a:solidFill>
                  <a:schemeClr val="bg1"/>
                </a:solidFill>
              </a:rPr>
              <a:t>Role</a:t>
            </a:r>
          </a:p>
        </p:txBody>
      </p:sp>
      <p:sp>
        <p:nvSpPr>
          <p:cNvPr id="10" name="Oval 9"/>
          <p:cNvSpPr>
            <a:spLocks noChangeArrowheads="1"/>
          </p:cNvSpPr>
          <p:nvPr/>
        </p:nvSpPr>
        <p:spPr bwMode="auto">
          <a:xfrm>
            <a:off x="6499225" y="3741738"/>
            <a:ext cx="1298575" cy="942975"/>
          </a:xfrm>
          <a:prstGeom prst="ellipse">
            <a:avLst/>
          </a:prstGeom>
          <a:solidFill>
            <a:srgbClr val="0070C0"/>
          </a:solidFill>
          <a:ln>
            <a:no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a:solidFill>
                  <a:schemeClr val="bg1"/>
                </a:solidFill>
              </a:rPr>
              <a:t>Current</a:t>
            </a:r>
          </a:p>
          <a:p>
            <a:pPr algn="ctr" fontAlgn="auto">
              <a:spcBef>
                <a:spcPts val="0"/>
              </a:spcBef>
              <a:spcAft>
                <a:spcPts val="0"/>
              </a:spcAft>
              <a:defRPr/>
            </a:pPr>
            <a:r>
              <a:rPr lang="en-GB" sz="1400" b="1" dirty="0">
                <a:solidFill>
                  <a:schemeClr val="bg1"/>
                </a:solidFill>
              </a:rPr>
              <a:t>Role</a:t>
            </a:r>
          </a:p>
        </p:txBody>
      </p:sp>
      <p:sp>
        <p:nvSpPr>
          <p:cNvPr id="11" name="Oval 10"/>
          <p:cNvSpPr>
            <a:spLocks noChangeArrowheads="1"/>
          </p:cNvSpPr>
          <p:nvPr/>
        </p:nvSpPr>
        <p:spPr bwMode="auto">
          <a:xfrm>
            <a:off x="1377950" y="3768725"/>
            <a:ext cx="1298575" cy="941388"/>
          </a:xfrm>
          <a:prstGeom prst="ellipse">
            <a:avLst/>
          </a:prstGeom>
          <a:solidFill>
            <a:srgbClr val="CC0000"/>
          </a:solidFill>
          <a:ln>
            <a:no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1400" b="1" dirty="0">
                <a:solidFill>
                  <a:schemeClr val="bg1"/>
                </a:solidFill>
              </a:rPr>
              <a:t>Profess. </a:t>
            </a:r>
            <a:r>
              <a:rPr lang="en-GB" sz="1400" b="1" dirty="0" err="1">
                <a:solidFill>
                  <a:schemeClr val="bg1"/>
                </a:solidFill>
              </a:rPr>
              <a:t>Associa-tions</a:t>
            </a:r>
            <a:endParaRPr lang="en-GB" sz="1400" b="1" dirty="0">
              <a:solidFill>
                <a:schemeClr val="bg1"/>
              </a:solidFill>
            </a:endParaRPr>
          </a:p>
        </p:txBody>
      </p:sp>
      <p:sp>
        <p:nvSpPr>
          <p:cNvPr id="12" name="Oval 11"/>
          <p:cNvSpPr>
            <a:spLocks noChangeArrowheads="1"/>
          </p:cNvSpPr>
          <p:nvPr/>
        </p:nvSpPr>
        <p:spPr bwMode="auto">
          <a:xfrm>
            <a:off x="1828800" y="4762500"/>
            <a:ext cx="1457325" cy="941388"/>
          </a:xfrm>
          <a:prstGeom prst="ellipse">
            <a:avLst/>
          </a:prstGeom>
          <a:solidFill>
            <a:srgbClr val="CC0000"/>
          </a:solidFill>
          <a:ln>
            <a:no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1400" b="1" dirty="0">
                <a:solidFill>
                  <a:schemeClr val="bg1"/>
                </a:solidFill>
              </a:rPr>
              <a:t>Clients, </a:t>
            </a:r>
            <a:r>
              <a:rPr lang="en-GB" sz="1400" b="1" dirty="0">
                <a:solidFill>
                  <a:schemeClr val="bg1"/>
                </a:solidFill>
              </a:rPr>
              <a:t>Customer</a:t>
            </a:r>
            <a:endParaRPr lang="en-GB" sz="1400" b="1" dirty="0">
              <a:solidFill>
                <a:schemeClr val="bg1"/>
              </a:solidFill>
            </a:endParaRPr>
          </a:p>
        </p:txBody>
      </p:sp>
      <p:sp>
        <p:nvSpPr>
          <p:cNvPr id="66568" name="Text Box 12"/>
          <p:cNvSpPr txBox="1">
            <a:spLocks noChangeArrowheads="1"/>
          </p:cNvSpPr>
          <p:nvPr/>
        </p:nvSpPr>
        <p:spPr bwMode="auto">
          <a:xfrm rot="-5400000">
            <a:off x="192088" y="3552825"/>
            <a:ext cx="1438275" cy="307975"/>
          </a:xfrm>
          <a:prstGeom prst="rect">
            <a:avLst/>
          </a:prstGeom>
          <a:noFill/>
          <a:ln w="12700">
            <a:noFill/>
            <a:miter lim="800000"/>
            <a:headEnd type="none" w="sm" len="sm"/>
            <a:tailEnd type="none" w="sm" len="sm"/>
          </a:ln>
        </p:spPr>
        <p:txBody>
          <a:bodyPr>
            <a:spAutoFit/>
          </a:bodyPr>
          <a:lstStyle/>
          <a:p>
            <a:pPr algn="ctr">
              <a:spcBef>
                <a:spcPct val="50000"/>
              </a:spcBef>
            </a:pPr>
            <a:r>
              <a:rPr lang="en-GB" sz="1400" b="1">
                <a:solidFill>
                  <a:srgbClr val="557799"/>
                </a:solidFill>
              </a:rPr>
              <a:t>External</a:t>
            </a:r>
          </a:p>
        </p:txBody>
      </p:sp>
      <p:sp>
        <p:nvSpPr>
          <p:cNvPr id="14" name="Oval 13"/>
          <p:cNvSpPr>
            <a:spLocks noChangeArrowheads="1"/>
          </p:cNvSpPr>
          <p:nvPr/>
        </p:nvSpPr>
        <p:spPr bwMode="auto">
          <a:xfrm>
            <a:off x="2082800" y="1774825"/>
            <a:ext cx="1296988" cy="941388"/>
          </a:xfrm>
          <a:prstGeom prst="ellipse">
            <a:avLst/>
          </a:prstGeom>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sz="1400" b="1" dirty="0">
                <a:solidFill>
                  <a:schemeClr val="bg1"/>
                </a:solidFill>
              </a:rPr>
              <a:t>Friends &amp; Family</a:t>
            </a:r>
          </a:p>
        </p:txBody>
      </p:sp>
      <p:sp>
        <p:nvSpPr>
          <p:cNvPr id="15" name="Oval 14"/>
          <p:cNvSpPr>
            <a:spLocks noChangeArrowheads="1"/>
          </p:cNvSpPr>
          <p:nvPr/>
        </p:nvSpPr>
        <p:spPr bwMode="auto">
          <a:xfrm>
            <a:off x="1308100" y="2679700"/>
            <a:ext cx="1441450" cy="942975"/>
          </a:xfrm>
          <a:prstGeom prst="ellipse">
            <a:avLst/>
          </a:prstGeom>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sz="1400" b="1" dirty="0">
                <a:solidFill>
                  <a:schemeClr val="bg1"/>
                </a:solidFill>
              </a:rPr>
              <a:t>Parenting Groups</a:t>
            </a:r>
          </a:p>
        </p:txBody>
      </p:sp>
      <p:sp>
        <p:nvSpPr>
          <p:cNvPr id="16" name="Oval 15"/>
          <p:cNvSpPr>
            <a:spLocks noChangeArrowheads="1"/>
          </p:cNvSpPr>
          <p:nvPr/>
        </p:nvSpPr>
        <p:spPr bwMode="auto">
          <a:xfrm>
            <a:off x="3243263" y="1231900"/>
            <a:ext cx="1298575" cy="941388"/>
          </a:xfrm>
          <a:prstGeom prst="ellipse">
            <a:avLst/>
          </a:prstGeom>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GB" sz="1400" b="1" dirty="0">
                <a:solidFill>
                  <a:schemeClr val="bg1"/>
                </a:solidFill>
              </a:rPr>
              <a:t>Hobbies / Sports</a:t>
            </a:r>
          </a:p>
        </p:txBody>
      </p:sp>
      <p:sp>
        <p:nvSpPr>
          <p:cNvPr id="17" name="Oval 16"/>
          <p:cNvSpPr>
            <a:spLocks noChangeArrowheads="1"/>
          </p:cNvSpPr>
          <p:nvPr/>
        </p:nvSpPr>
        <p:spPr bwMode="auto">
          <a:xfrm>
            <a:off x="3200400" y="5286375"/>
            <a:ext cx="1401763" cy="941388"/>
          </a:xfrm>
          <a:prstGeom prst="ellipse">
            <a:avLst/>
          </a:prstGeom>
          <a:solidFill>
            <a:srgbClr val="CC0000"/>
          </a:solidFill>
          <a:ln>
            <a:no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1400" b="1" dirty="0">
                <a:solidFill>
                  <a:schemeClr val="bg1"/>
                </a:solidFill>
              </a:rPr>
              <a:t>Women’s Groups</a:t>
            </a:r>
          </a:p>
        </p:txBody>
      </p:sp>
      <p:sp>
        <p:nvSpPr>
          <p:cNvPr id="66573" name="Oval 17"/>
          <p:cNvSpPr>
            <a:spLocks noChangeArrowheads="1"/>
          </p:cNvSpPr>
          <p:nvPr/>
        </p:nvSpPr>
        <p:spPr bwMode="auto">
          <a:xfrm>
            <a:off x="2693988" y="2155825"/>
            <a:ext cx="3822700" cy="3113088"/>
          </a:xfrm>
          <a:prstGeom prst="ellipse">
            <a:avLst/>
          </a:prstGeom>
          <a:solidFill>
            <a:schemeClr val="bg1"/>
          </a:solidFill>
          <a:ln w="12700">
            <a:solidFill>
              <a:srgbClr val="002266"/>
            </a:solidFill>
            <a:round/>
            <a:headEnd type="none" w="sm" len="sm"/>
            <a:tailEnd type="none" w="sm" len="sm"/>
          </a:ln>
        </p:spPr>
        <p:txBody>
          <a:bodyPr wrap="none" anchor="ctr"/>
          <a:lstStyle/>
          <a:p>
            <a:pPr algn="ctr"/>
            <a:endParaRPr lang="en-GB" sz="1400"/>
          </a:p>
        </p:txBody>
      </p:sp>
      <p:sp>
        <p:nvSpPr>
          <p:cNvPr id="66574" name="Rectangle 18"/>
          <p:cNvSpPr>
            <a:spLocks noChangeArrowheads="1"/>
          </p:cNvSpPr>
          <p:nvPr/>
        </p:nvSpPr>
        <p:spPr bwMode="auto">
          <a:xfrm>
            <a:off x="4686300" y="2609850"/>
            <a:ext cx="1444625" cy="522288"/>
          </a:xfrm>
          <a:prstGeom prst="rect">
            <a:avLst/>
          </a:prstGeom>
          <a:noFill/>
          <a:ln w="9525">
            <a:noFill/>
            <a:miter lim="800000"/>
            <a:headEnd/>
            <a:tailEnd/>
          </a:ln>
        </p:spPr>
        <p:txBody>
          <a:bodyPr>
            <a:spAutoFit/>
          </a:bodyPr>
          <a:lstStyle/>
          <a:p>
            <a:pPr algn="ctr"/>
            <a:r>
              <a:rPr lang="en-GB" sz="1400" b="1"/>
              <a:t>Your Company Personal</a:t>
            </a:r>
          </a:p>
        </p:txBody>
      </p:sp>
      <p:sp>
        <p:nvSpPr>
          <p:cNvPr id="66575" name="Rectangle 19"/>
          <p:cNvSpPr>
            <a:spLocks noChangeArrowheads="1"/>
          </p:cNvSpPr>
          <p:nvPr/>
        </p:nvSpPr>
        <p:spPr bwMode="auto">
          <a:xfrm>
            <a:off x="4754563" y="4057650"/>
            <a:ext cx="1336675" cy="738188"/>
          </a:xfrm>
          <a:prstGeom prst="rect">
            <a:avLst/>
          </a:prstGeom>
          <a:noFill/>
          <a:ln w="9525">
            <a:noFill/>
            <a:miter lim="800000"/>
            <a:headEnd/>
            <a:tailEnd/>
          </a:ln>
        </p:spPr>
        <p:txBody>
          <a:bodyPr>
            <a:spAutoFit/>
          </a:bodyPr>
          <a:lstStyle/>
          <a:p>
            <a:pPr algn="ctr">
              <a:spcBef>
                <a:spcPct val="50000"/>
              </a:spcBef>
            </a:pPr>
            <a:r>
              <a:rPr lang="en-GB" sz="1400" b="1"/>
              <a:t>Your Company Professional</a:t>
            </a:r>
          </a:p>
        </p:txBody>
      </p:sp>
      <p:sp>
        <p:nvSpPr>
          <p:cNvPr id="66576" name="Rectangle 20"/>
          <p:cNvSpPr>
            <a:spLocks noChangeArrowheads="1"/>
          </p:cNvSpPr>
          <p:nvPr/>
        </p:nvSpPr>
        <p:spPr bwMode="auto">
          <a:xfrm>
            <a:off x="3127375" y="4135438"/>
            <a:ext cx="1455738" cy="522287"/>
          </a:xfrm>
          <a:prstGeom prst="rect">
            <a:avLst/>
          </a:prstGeom>
          <a:noFill/>
          <a:ln w="9525">
            <a:noFill/>
            <a:miter lim="800000"/>
            <a:headEnd/>
            <a:tailEnd/>
          </a:ln>
        </p:spPr>
        <p:txBody>
          <a:bodyPr>
            <a:spAutoFit/>
          </a:bodyPr>
          <a:lstStyle/>
          <a:p>
            <a:pPr algn="ctr">
              <a:spcBef>
                <a:spcPct val="50000"/>
              </a:spcBef>
            </a:pPr>
            <a:r>
              <a:rPr lang="en-GB" sz="1400" b="1"/>
              <a:t>External Professional</a:t>
            </a:r>
            <a:endParaRPr lang="en-US" sz="1400" b="1"/>
          </a:p>
        </p:txBody>
      </p:sp>
      <p:sp>
        <p:nvSpPr>
          <p:cNvPr id="66577" name="Rectangle 21"/>
          <p:cNvSpPr>
            <a:spLocks noChangeArrowheads="1"/>
          </p:cNvSpPr>
          <p:nvPr/>
        </p:nvSpPr>
        <p:spPr bwMode="auto">
          <a:xfrm>
            <a:off x="3268663" y="2732088"/>
            <a:ext cx="941387" cy="522287"/>
          </a:xfrm>
          <a:prstGeom prst="rect">
            <a:avLst/>
          </a:prstGeom>
          <a:noFill/>
          <a:ln w="9525">
            <a:noFill/>
            <a:miter lim="800000"/>
            <a:headEnd/>
            <a:tailEnd/>
          </a:ln>
        </p:spPr>
        <p:txBody>
          <a:bodyPr wrap="none">
            <a:spAutoFit/>
          </a:bodyPr>
          <a:lstStyle/>
          <a:p>
            <a:pPr algn="ctr"/>
            <a:r>
              <a:rPr lang="en-GB" sz="1400" b="1"/>
              <a:t>External </a:t>
            </a:r>
          </a:p>
          <a:p>
            <a:pPr algn="ctr"/>
            <a:r>
              <a:rPr lang="en-GB" sz="1400" b="1"/>
              <a:t>Personal</a:t>
            </a:r>
          </a:p>
        </p:txBody>
      </p:sp>
      <p:sp>
        <p:nvSpPr>
          <p:cNvPr id="66578" name="Line 22"/>
          <p:cNvSpPr>
            <a:spLocks noChangeShapeType="1"/>
          </p:cNvSpPr>
          <p:nvPr/>
        </p:nvSpPr>
        <p:spPr bwMode="auto">
          <a:xfrm>
            <a:off x="4632325" y="2159000"/>
            <a:ext cx="0" cy="3109913"/>
          </a:xfrm>
          <a:prstGeom prst="line">
            <a:avLst/>
          </a:prstGeom>
          <a:noFill/>
          <a:ln w="9525">
            <a:solidFill>
              <a:srgbClr val="002266"/>
            </a:solidFill>
            <a:round/>
            <a:headEnd/>
            <a:tailEnd/>
          </a:ln>
        </p:spPr>
        <p:txBody>
          <a:bodyPr/>
          <a:lstStyle/>
          <a:p>
            <a:endParaRPr lang="en-US"/>
          </a:p>
        </p:txBody>
      </p:sp>
      <p:sp>
        <p:nvSpPr>
          <p:cNvPr id="66579" name="Line 23"/>
          <p:cNvSpPr>
            <a:spLocks noChangeShapeType="1"/>
          </p:cNvSpPr>
          <p:nvPr/>
        </p:nvSpPr>
        <p:spPr bwMode="auto">
          <a:xfrm>
            <a:off x="2697163" y="3681413"/>
            <a:ext cx="3808412" cy="1587"/>
          </a:xfrm>
          <a:prstGeom prst="line">
            <a:avLst/>
          </a:prstGeom>
          <a:noFill/>
          <a:ln w="9525">
            <a:solidFill>
              <a:srgbClr val="002266"/>
            </a:solidFill>
            <a:round/>
            <a:headEnd/>
            <a:tailEnd/>
          </a:ln>
        </p:spPr>
        <p:txBody>
          <a:bodyPr/>
          <a:lstStyle/>
          <a:p>
            <a:endParaRPr lang="en-US"/>
          </a:p>
        </p:txBody>
      </p:sp>
      <p:sp>
        <p:nvSpPr>
          <p:cNvPr id="66580" name="Oval 24"/>
          <p:cNvSpPr>
            <a:spLocks noChangeArrowheads="1"/>
          </p:cNvSpPr>
          <p:nvPr/>
        </p:nvSpPr>
        <p:spPr bwMode="auto">
          <a:xfrm>
            <a:off x="4000500" y="3214688"/>
            <a:ext cx="1252538" cy="923925"/>
          </a:xfrm>
          <a:prstGeom prst="ellipse">
            <a:avLst/>
          </a:prstGeom>
          <a:solidFill>
            <a:srgbClr val="002266"/>
          </a:solidFill>
          <a:ln w="12700">
            <a:solidFill>
              <a:srgbClr val="002266"/>
            </a:solidFill>
            <a:round/>
            <a:headEnd type="none" w="sm" len="sm"/>
            <a:tailEnd type="none" w="sm" len="sm"/>
          </a:ln>
        </p:spPr>
        <p:txBody>
          <a:bodyPr wrap="none" anchor="ctr"/>
          <a:lstStyle/>
          <a:p>
            <a:pPr algn="ctr"/>
            <a:r>
              <a:rPr lang="en-GB" sz="1400">
                <a:solidFill>
                  <a:schemeClr val="bg1"/>
                </a:solidFill>
              </a:rPr>
              <a:t>You</a:t>
            </a:r>
          </a:p>
        </p:txBody>
      </p:sp>
      <p:sp>
        <p:nvSpPr>
          <p:cNvPr id="26" name="Oval 25"/>
          <p:cNvSpPr>
            <a:spLocks noChangeArrowheads="1"/>
          </p:cNvSpPr>
          <p:nvPr/>
        </p:nvSpPr>
        <p:spPr bwMode="auto">
          <a:xfrm>
            <a:off x="4600575" y="1216025"/>
            <a:ext cx="1298575" cy="942975"/>
          </a:xfrm>
          <a:prstGeom prst="ellipse">
            <a:avLst/>
          </a:prstGeom>
          <a:solidFill>
            <a:srgbClr val="00B050"/>
          </a:solidFill>
          <a:ln>
            <a:noFill/>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fontAlgn="auto">
              <a:spcBef>
                <a:spcPts val="0"/>
              </a:spcBef>
              <a:spcAft>
                <a:spcPts val="0"/>
              </a:spcAft>
              <a:defRPr/>
            </a:pPr>
            <a:r>
              <a:rPr lang="en-GB" sz="1400" b="1" dirty="0">
                <a:solidFill>
                  <a:schemeClr val="bg1"/>
                </a:solidFill>
              </a:rPr>
              <a:t>Areas</a:t>
            </a:r>
          </a:p>
          <a:p>
            <a:pPr algn="ctr" fontAlgn="auto">
              <a:spcBef>
                <a:spcPts val="0"/>
              </a:spcBef>
              <a:spcAft>
                <a:spcPts val="0"/>
              </a:spcAft>
              <a:defRPr/>
            </a:pPr>
            <a:r>
              <a:rPr lang="en-GB" sz="1400" b="1" dirty="0">
                <a:solidFill>
                  <a:schemeClr val="bg1"/>
                </a:solidFill>
              </a:rPr>
              <a:t>of interest</a:t>
            </a:r>
          </a:p>
        </p:txBody>
      </p:sp>
      <p:sp>
        <p:nvSpPr>
          <p:cNvPr id="27" name="Oval 26"/>
          <p:cNvSpPr>
            <a:spLocks noChangeArrowheads="1"/>
          </p:cNvSpPr>
          <p:nvPr/>
        </p:nvSpPr>
        <p:spPr bwMode="auto">
          <a:xfrm>
            <a:off x="6486525" y="2644775"/>
            <a:ext cx="1298575" cy="942975"/>
          </a:xfrm>
          <a:prstGeom prst="ellipse">
            <a:avLst/>
          </a:prstGeom>
          <a:solidFill>
            <a:srgbClr val="00B050"/>
          </a:solidFill>
          <a:ln>
            <a:noFill/>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fontAlgn="auto">
              <a:spcBef>
                <a:spcPts val="0"/>
              </a:spcBef>
              <a:spcAft>
                <a:spcPts val="0"/>
              </a:spcAft>
              <a:defRPr/>
            </a:pPr>
            <a:r>
              <a:rPr lang="en-GB" sz="1400" b="1" dirty="0">
                <a:solidFill>
                  <a:schemeClr val="bg1"/>
                </a:solidFill>
              </a:rPr>
              <a:t>Department </a:t>
            </a:r>
          </a:p>
          <a:p>
            <a:pPr algn="ctr" fontAlgn="auto">
              <a:spcBef>
                <a:spcPts val="0"/>
              </a:spcBef>
              <a:spcAft>
                <a:spcPts val="0"/>
              </a:spcAft>
              <a:defRPr/>
            </a:pPr>
            <a:r>
              <a:rPr lang="en-GB" sz="1400" b="1" dirty="0">
                <a:solidFill>
                  <a:schemeClr val="bg1"/>
                </a:solidFill>
              </a:rPr>
              <a:t>Contacts </a:t>
            </a:r>
          </a:p>
        </p:txBody>
      </p:sp>
      <p:sp>
        <p:nvSpPr>
          <p:cNvPr id="2" name="Title 1"/>
          <p:cNvSpPr>
            <a:spLocks noGrp="1"/>
          </p:cNvSpPr>
          <p:nvPr>
            <p:ph type="title"/>
          </p:nvPr>
        </p:nvSpPr>
        <p:spPr>
          <a:xfrm>
            <a:off x="447675" y="-3175"/>
            <a:ext cx="8229600" cy="755650"/>
          </a:xfrm>
        </p:spPr>
        <p:txBody>
          <a:bodyPr/>
          <a:lstStyle/>
          <a:p>
            <a:pPr>
              <a:defRPr/>
            </a:pPr>
            <a:r>
              <a:rPr lang="en-US" dirty="0" smtClean="0"/>
              <a:t/>
            </a:r>
            <a:br>
              <a:rPr lang="en-US" dirty="0" smtClean="0"/>
            </a:br>
            <a:r>
              <a:rPr lang="en-US" dirty="0" smtClean="0"/>
              <a:t>Network Map Example</a:t>
            </a:r>
            <a:endParaRPr lang="en-US" dirty="0"/>
          </a:p>
        </p:txBody>
      </p:sp>
      <p:sp>
        <p:nvSpPr>
          <p:cNvPr id="66584"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0DD5221C-F639-4220-B3B7-9DA93A23331B}" type="slidenum">
              <a:rPr lang="en-US" smtClean="0"/>
              <a:pPr fontAlgn="base">
                <a:spcBef>
                  <a:spcPct val="0"/>
                </a:spcBef>
                <a:spcAft>
                  <a:spcPct val="0"/>
                </a:spcAft>
              </a:pPr>
              <a:t>21</a:t>
            </a:fld>
            <a:endParaRPr lang="en-US" smtClean="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76225"/>
            <a:ext cx="8229600" cy="755650"/>
          </a:xfrm>
        </p:spPr>
        <p:txBody>
          <a:bodyPr/>
          <a:lstStyle/>
          <a:p>
            <a:pPr>
              <a:defRPr/>
            </a:pPr>
            <a:r>
              <a:rPr lang="en-US" dirty="0" smtClean="0"/>
              <a:t>How To Greet Someone</a:t>
            </a:r>
            <a:endParaRPr lang="en-US" dirty="0"/>
          </a:p>
        </p:txBody>
      </p:sp>
      <p:sp>
        <p:nvSpPr>
          <p:cNvPr id="3" name="Text Placeholder 2"/>
          <p:cNvSpPr>
            <a:spLocks noGrp="1"/>
          </p:cNvSpPr>
          <p:nvPr>
            <p:ph type="body" sz="quarter" idx="10"/>
          </p:nvPr>
        </p:nvSpPr>
        <p:spPr>
          <a:xfrm>
            <a:off x="447675" y="1241425"/>
            <a:ext cx="8229600" cy="4079875"/>
          </a:xfrm>
        </p:spPr>
        <p:txBody>
          <a:bodyPr>
            <a:noAutofit/>
          </a:bodyPr>
          <a:lstStyle/>
          <a:p>
            <a:pPr marL="342900" indent="-342900">
              <a:lnSpc>
                <a:spcPct val="100000"/>
              </a:lnSpc>
              <a:spcBef>
                <a:spcPts val="600"/>
              </a:spcBef>
              <a:buFont typeface="Arial" pitchFamily="34" charset="0"/>
              <a:buChar char="•"/>
              <a:defRPr/>
            </a:pPr>
            <a:r>
              <a:rPr lang="en-US" sz="2000" dirty="0" smtClean="0"/>
              <a:t>Give a firm handshake</a:t>
            </a:r>
          </a:p>
          <a:p>
            <a:pPr marL="342900" indent="-342900">
              <a:lnSpc>
                <a:spcPct val="100000"/>
              </a:lnSpc>
              <a:spcBef>
                <a:spcPts val="600"/>
              </a:spcBef>
              <a:buFont typeface="Arial" pitchFamily="34" charset="0"/>
              <a:buChar char="•"/>
              <a:defRPr/>
            </a:pPr>
            <a:r>
              <a:rPr lang="en-US" sz="2000" dirty="0" smtClean="0"/>
              <a:t>Make eye contact</a:t>
            </a:r>
          </a:p>
          <a:p>
            <a:pPr marL="342900" indent="-342900">
              <a:lnSpc>
                <a:spcPct val="100000"/>
              </a:lnSpc>
              <a:spcBef>
                <a:spcPts val="600"/>
              </a:spcBef>
              <a:buFont typeface="Arial" pitchFamily="34" charset="0"/>
              <a:buChar char="•"/>
              <a:defRPr/>
            </a:pPr>
            <a:r>
              <a:rPr lang="en-US" sz="2000" dirty="0" smtClean="0"/>
              <a:t>Smile!</a:t>
            </a:r>
          </a:p>
          <a:p>
            <a:pPr marL="342900" indent="-342900">
              <a:lnSpc>
                <a:spcPct val="100000"/>
              </a:lnSpc>
              <a:spcBef>
                <a:spcPts val="600"/>
              </a:spcBef>
              <a:buFont typeface="Arial" pitchFamily="34" charset="0"/>
              <a:buChar char="•"/>
              <a:defRPr/>
            </a:pPr>
            <a:r>
              <a:rPr lang="en-US" sz="2000" dirty="0" smtClean="0"/>
              <a:t>Don’t be silent; introduce yourself or at least say something like, “How are you?” or “Nice to meet you.”</a:t>
            </a:r>
          </a:p>
          <a:p>
            <a:pPr>
              <a:lnSpc>
                <a:spcPct val="100000"/>
              </a:lnSpc>
              <a:spcBef>
                <a:spcPts val="600"/>
              </a:spcBef>
              <a:defRPr/>
            </a:pPr>
            <a:endParaRPr lang="en-US" sz="2000" b="1" dirty="0" smtClean="0"/>
          </a:p>
          <a:p>
            <a:pPr>
              <a:lnSpc>
                <a:spcPct val="100000"/>
              </a:lnSpc>
              <a:spcBef>
                <a:spcPts val="600"/>
              </a:spcBef>
              <a:defRPr/>
            </a:pPr>
            <a:r>
              <a:rPr lang="en-US" sz="2000" b="1" dirty="0" smtClean="0"/>
              <a:t>How to Take a Business Card</a:t>
            </a:r>
          </a:p>
          <a:p>
            <a:pPr marL="342900" indent="-342900">
              <a:lnSpc>
                <a:spcPct val="100000"/>
              </a:lnSpc>
              <a:spcBef>
                <a:spcPts val="600"/>
              </a:spcBef>
              <a:buFont typeface="Arial" pitchFamily="34" charset="0"/>
              <a:buChar char="•"/>
              <a:defRPr/>
            </a:pPr>
            <a:r>
              <a:rPr lang="en-US" sz="2000" dirty="0" smtClean="0"/>
              <a:t>Don’t immediately put it away; look over it first</a:t>
            </a:r>
          </a:p>
          <a:p>
            <a:pPr marL="342900" indent="-342900">
              <a:lnSpc>
                <a:spcPct val="100000"/>
              </a:lnSpc>
              <a:spcBef>
                <a:spcPts val="600"/>
              </a:spcBef>
              <a:buFont typeface="Arial" pitchFamily="34" charset="0"/>
              <a:buChar char="•"/>
              <a:defRPr/>
            </a:pPr>
            <a:r>
              <a:rPr lang="en-US" sz="2000" dirty="0" smtClean="0"/>
              <a:t>Thank them and reciprocate by giving your own card</a:t>
            </a:r>
          </a:p>
          <a:p>
            <a:pPr marL="914400" indent="-228600">
              <a:lnSpc>
                <a:spcPct val="100000"/>
              </a:lnSpc>
              <a:spcBef>
                <a:spcPts val="600"/>
              </a:spcBef>
              <a:buFont typeface="Arial" pitchFamily="34" charset="0"/>
              <a:buChar char="‒"/>
              <a:defRPr/>
            </a:pPr>
            <a:r>
              <a:rPr lang="en-US" sz="2000" dirty="0" smtClean="0"/>
              <a:t>If you don’t have one, apologize and mention that you would still like to provide your contact details (have a pen and paper handy for this)</a:t>
            </a:r>
          </a:p>
        </p:txBody>
      </p:sp>
      <p:sp>
        <p:nvSpPr>
          <p:cNvPr id="68611"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CD1DB63B-9E87-4B47-A974-09B72D78DBFC}" type="slidenum">
              <a:rPr lang="en-US" smtClean="0"/>
              <a:pPr fontAlgn="base">
                <a:spcBef>
                  <a:spcPct val="0"/>
                </a:spcBef>
                <a:spcAft>
                  <a:spcPct val="0"/>
                </a:spcAft>
              </a:pPr>
              <a:t>22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63525"/>
            <a:ext cx="8229600" cy="755650"/>
          </a:xfrm>
        </p:spPr>
        <p:txBody>
          <a:bodyPr/>
          <a:lstStyle/>
          <a:p>
            <a:pPr>
              <a:defRPr/>
            </a:pPr>
            <a:r>
              <a:rPr lang="en-US" dirty="0" smtClean="0"/>
              <a:t>What is an Elevator Speech?</a:t>
            </a:r>
            <a:endParaRPr lang="en-US" dirty="0"/>
          </a:p>
        </p:txBody>
      </p:sp>
      <p:sp>
        <p:nvSpPr>
          <p:cNvPr id="3" name="Text Placeholder 2"/>
          <p:cNvSpPr>
            <a:spLocks noGrp="1"/>
          </p:cNvSpPr>
          <p:nvPr>
            <p:ph type="body" sz="quarter" idx="10"/>
          </p:nvPr>
        </p:nvSpPr>
        <p:spPr>
          <a:xfrm>
            <a:off x="447675" y="1241425"/>
            <a:ext cx="8229600" cy="4079875"/>
          </a:xfrm>
        </p:spPr>
        <p:txBody>
          <a:bodyPr>
            <a:noAutofit/>
          </a:bodyPr>
          <a:lstStyle/>
          <a:p>
            <a:pPr marL="342900" indent="-342900">
              <a:spcBef>
                <a:spcPts val="0"/>
              </a:spcBef>
              <a:buFont typeface="Arial" pitchFamily="34" charset="0"/>
              <a:buChar char="•"/>
              <a:defRPr/>
            </a:pPr>
            <a:r>
              <a:rPr lang="en-US" sz="2000" dirty="0"/>
              <a:t>An Elevator Speech is a short introduction of yourself to be used in networking scenarios.  The goal of the speech is to quickly and effectively introduce yourself including:</a:t>
            </a:r>
          </a:p>
          <a:p>
            <a:pPr marL="914400" indent="-228600">
              <a:spcBef>
                <a:spcPts val="0"/>
              </a:spcBef>
              <a:buFont typeface="Arial" pitchFamily="34" charset="0"/>
              <a:buChar char="‒"/>
              <a:defRPr/>
            </a:pPr>
            <a:r>
              <a:rPr lang="en-US" sz="2000" dirty="0"/>
              <a:t>Who you are</a:t>
            </a:r>
          </a:p>
          <a:p>
            <a:pPr marL="914400" indent="-228600">
              <a:spcBef>
                <a:spcPts val="0"/>
              </a:spcBef>
              <a:buFont typeface="Arial" pitchFamily="34" charset="0"/>
              <a:buChar char="‒"/>
              <a:defRPr/>
            </a:pPr>
            <a:r>
              <a:rPr lang="en-US" sz="2000" dirty="0"/>
              <a:t>Your interest</a:t>
            </a:r>
          </a:p>
          <a:p>
            <a:pPr marL="914400" indent="-228600">
              <a:spcBef>
                <a:spcPts val="0"/>
              </a:spcBef>
              <a:buFont typeface="Arial" pitchFamily="34" charset="0"/>
              <a:buChar char="‒"/>
              <a:defRPr/>
            </a:pPr>
            <a:r>
              <a:rPr lang="en-US" sz="2000" dirty="0"/>
              <a:t>What you’re looking for/why you’re there</a:t>
            </a:r>
          </a:p>
          <a:p>
            <a:pPr marL="342900" indent="-342900">
              <a:spcBef>
                <a:spcPts val="0"/>
              </a:spcBef>
              <a:buFont typeface="Arial" pitchFamily="34" charset="0"/>
              <a:buChar char="•"/>
              <a:defRPr/>
            </a:pPr>
            <a:endParaRPr lang="en-US" sz="2000" dirty="0"/>
          </a:p>
          <a:p>
            <a:pPr marL="342900" indent="-342900">
              <a:spcBef>
                <a:spcPts val="0"/>
              </a:spcBef>
              <a:buFont typeface="Arial" pitchFamily="34" charset="0"/>
              <a:buChar char="•"/>
              <a:defRPr/>
            </a:pPr>
            <a:r>
              <a:rPr lang="en-US" sz="2000" dirty="0"/>
              <a:t>Your elevator speech should:</a:t>
            </a:r>
          </a:p>
          <a:p>
            <a:pPr marL="914400" indent="-228600">
              <a:spcBef>
                <a:spcPts val="0"/>
              </a:spcBef>
              <a:buFont typeface="Arial" pitchFamily="34" charset="0"/>
              <a:buChar char="‒"/>
              <a:defRPr/>
            </a:pPr>
            <a:r>
              <a:rPr lang="en-US" sz="2000" dirty="0"/>
              <a:t>Be to the point (no longer than 25 to 30 seconds).</a:t>
            </a:r>
          </a:p>
          <a:p>
            <a:pPr marL="914400" indent="-228600">
              <a:spcBef>
                <a:spcPts val="0"/>
              </a:spcBef>
              <a:buFont typeface="Arial" pitchFamily="34" charset="0"/>
              <a:buChar char="‒"/>
              <a:defRPr/>
            </a:pPr>
            <a:r>
              <a:rPr lang="en-US" sz="2000" dirty="0"/>
              <a:t>Flow and sound effortless.</a:t>
            </a:r>
          </a:p>
          <a:p>
            <a:pPr marL="914400" indent="-228600">
              <a:spcBef>
                <a:spcPts val="0"/>
              </a:spcBef>
              <a:buFont typeface="Arial" pitchFamily="34" charset="0"/>
              <a:buChar char="‒"/>
              <a:defRPr/>
            </a:pPr>
            <a:r>
              <a:rPr lang="en-US" sz="2000" dirty="0"/>
              <a:t>Memorable and sincere – not overly rehearsed or robotic.</a:t>
            </a:r>
          </a:p>
          <a:p>
            <a:pPr marL="914400" indent="-228600">
              <a:spcBef>
                <a:spcPts val="0"/>
              </a:spcBef>
              <a:buFont typeface="Arial" pitchFamily="34" charset="0"/>
              <a:buChar char="‒"/>
              <a:defRPr/>
            </a:pPr>
            <a:r>
              <a:rPr lang="en-US" sz="2000" dirty="0"/>
              <a:t>Practiced so you’re comfortable, but not memorized.</a:t>
            </a:r>
          </a:p>
          <a:p>
            <a:pPr marL="342900" indent="-342900">
              <a:spcBef>
                <a:spcPts val="0"/>
              </a:spcBef>
              <a:buFont typeface="Arial" pitchFamily="34" charset="0"/>
              <a:buChar char="•"/>
              <a:defRPr/>
            </a:pPr>
            <a:endParaRPr lang="en-US" sz="2000" dirty="0"/>
          </a:p>
          <a:p>
            <a:pPr marL="342900" indent="-342900">
              <a:spcBef>
                <a:spcPts val="0"/>
              </a:spcBef>
              <a:buFont typeface="Arial" pitchFamily="34" charset="0"/>
              <a:buChar char="•"/>
              <a:defRPr/>
            </a:pPr>
            <a:r>
              <a:rPr lang="en-US" sz="2000" dirty="0"/>
              <a:t>By writing and practicing an elevator speech ahead of time, it can help you manage nervousness, and ensures you can deliver an effective introduction.</a:t>
            </a:r>
          </a:p>
          <a:p>
            <a:pPr marL="342900" indent="-342900">
              <a:buFont typeface="Arial" pitchFamily="34" charset="0"/>
              <a:buChar char="•"/>
              <a:defRPr/>
            </a:pPr>
            <a:endParaRPr lang="en-US" sz="2000" dirty="0"/>
          </a:p>
        </p:txBody>
      </p:sp>
      <p:sp>
        <p:nvSpPr>
          <p:cNvPr id="70659"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0C4A8C15-F44B-49F2-BECF-5C64578A826C}" type="slidenum">
              <a:rPr lang="en-US" smtClean="0"/>
              <a:pPr fontAlgn="base">
                <a:spcBef>
                  <a:spcPct val="0"/>
                </a:spcBef>
                <a:spcAft>
                  <a:spcPct val="0"/>
                </a:spcAft>
              </a:pPr>
              <a:t>23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76225"/>
            <a:ext cx="8229600" cy="755650"/>
          </a:xfrm>
        </p:spPr>
        <p:txBody>
          <a:bodyPr/>
          <a:lstStyle/>
          <a:p>
            <a:pPr>
              <a:defRPr/>
            </a:pPr>
            <a:r>
              <a:rPr lang="en-US" dirty="0" smtClean="0"/>
              <a:t>Sample Elevator Speeches</a:t>
            </a:r>
            <a:endParaRPr lang="en-US" dirty="0"/>
          </a:p>
        </p:txBody>
      </p:sp>
      <p:sp>
        <p:nvSpPr>
          <p:cNvPr id="3" name="Text Placeholder 2"/>
          <p:cNvSpPr>
            <a:spLocks noGrp="1"/>
          </p:cNvSpPr>
          <p:nvPr>
            <p:ph type="body" sz="quarter" idx="10"/>
          </p:nvPr>
        </p:nvSpPr>
        <p:spPr>
          <a:xfrm>
            <a:off x="447675" y="1330325"/>
            <a:ext cx="8229600" cy="4079875"/>
          </a:xfrm>
        </p:spPr>
        <p:txBody>
          <a:bodyPr>
            <a:noAutofit/>
          </a:bodyPr>
          <a:lstStyle/>
          <a:p>
            <a:pPr marL="173038" indent="-173038">
              <a:lnSpc>
                <a:spcPct val="100000"/>
              </a:lnSpc>
              <a:spcBef>
                <a:spcPts val="0"/>
              </a:spcBef>
              <a:buFont typeface="Arial" pitchFamily="34" charset="0"/>
              <a:buChar char="•"/>
              <a:defRPr/>
            </a:pPr>
            <a:r>
              <a:rPr lang="en-US" sz="1900" dirty="0"/>
              <a:t>Hi my name is Samantha </a:t>
            </a:r>
            <a:r>
              <a:rPr lang="en-US" sz="1900" dirty="0" err="1"/>
              <a:t>Atcheson</a:t>
            </a:r>
            <a:r>
              <a:rPr lang="en-US" sz="1900" dirty="0"/>
              <a:t>, and I am a senior Environmental Sciences major. I’m looking for a research and analysis position. Over the past few years, I’ve been strengthening these skills through my work with a local watershed council on conservation strategies to support water quality and habitats. Eventually, I’d like develop education programs on water conservation awareness. I read that your organization is involved in water quality projects. Can you tell me how someone with my experience may fit into your organization?</a:t>
            </a:r>
          </a:p>
          <a:p>
            <a:pPr marL="173038" indent="-173038">
              <a:lnSpc>
                <a:spcPct val="100000"/>
              </a:lnSpc>
              <a:spcBef>
                <a:spcPts val="0"/>
              </a:spcBef>
              <a:buFont typeface="Arial" pitchFamily="34" charset="0"/>
              <a:buChar char="•"/>
              <a:defRPr/>
            </a:pPr>
            <a:endParaRPr lang="en-US" sz="1900" dirty="0"/>
          </a:p>
          <a:p>
            <a:pPr marL="173038" indent="-173038">
              <a:lnSpc>
                <a:spcPct val="100000"/>
              </a:lnSpc>
              <a:spcBef>
                <a:spcPts val="0"/>
              </a:spcBef>
              <a:buFont typeface="Arial" pitchFamily="34" charset="0"/>
              <a:buChar char="•"/>
              <a:defRPr/>
            </a:pPr>
            <a:r>
              <a:rPr lang="en-US" sz="1900" dirty="0"/>
              <a:t>Nice to meet you, I’m Alex Harrison. I’m currently a senior and am studying Computer and Information Science. Upon graduation in May, I’m looking for a computer programmer position. I’ve had a couple of internships where I worked on several program applications with a project team. I enjoy developing computer applications for business solutions. The position you have listed in UO-</a:t>
            </a:r>
            <a:r>
              <a:rPr lang="en-US" sz="1900" dirty="0" err="1"/>
              <a:t>JobLink</a:t>
            </a:r>
            <a:r>
              <a:rPr lang="en-US" sz="1900" dirty="0"/>
              <a:t> seems like it would be a perfect fit for someone with my skills. I’d like to hear more about the type of project teams in your organization.</a:t>
            </a:r>
          </a:p>
          <a:p>
            <a:pPr>
              <a:defRPr/>
            </a:pPr>
            <a:endParaRPr lang="en-US" sz="1900" dirty="0"/>
          </a:p>
        </p:txBody>
      </p:sp>
      <p:sp>
        <p:nvSpPr>
          <p:cNvPr id="72707"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4B3BA45A-C823-45A6-863F-CF509119BB28}" type="slidenum">
              <a:rPr lang="en-US" smtClean="0"/>
              <a:pPr fontAlgn="base">
                <a:spcBef>
                  <a:spcPct val="0"/>
                </a:spcBef>
                <a:spcAft>
                  <a:spcPct val="0"/>
                </a:spcAft>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63525"/>
            <a:ext cx="8229600" cy="755650"/>
          </a:xfrm>
        </p:spPr>
        <p:txBody>
          <a:bodyPr/>
          <a:lstStyle/>
          <a:p>
            <a:pPr>
              <a:defRPr/>
            </a:pPr>
            <a:r>
              <a:rPr lang="en-US" dirty="0" smtClean="0"/>
              <a:t>Creating an Elevator Speech</a:t>
            </a:r>
            <a:endParaRPr lang="en-US" dirty="0"/>
          </a:p>
        </p:txBody>
      </p:sp>
      <p:sp>
        <p:nvSpPr>
          <p:cNvPr id="3" name="Text Placeholder 2"/>
          <p:cNvSpPr>
            <a:spLocks noGrp="1"/>
          </p:cNvSpPr>
          <p:nvPr>
            <p:ph type="body" sz="quarter" idx="10"/>
          </p:nvPr>
        </p:nvSpPr>
        <p:spPr>
          <a:xfrm>
            <a:off x="447675" y="1254125"/>
            <a:ext cx="8229600" cy="4079875"/>
          </a:xfrm>
        </p:spPr>
        <p:txBody>
          <a:bodyPr>
            <a:noAutofit/>
          </a:bodyPr>
          <a:lstStyle/>
          <a:p>
            <a:pPr marL="342900" indent="-342900">
              <a:lnSpc>
                <a:spcPct val="100000"/>
              </a:lnSpc>
              <a:spcBef>
                <a:spcPts val="600"/>
              </a:spcBef>
              <a:buFont typeface="Arial" pitchFamily="34" charset="0"/>
              <a:buChar char="•"/>
              <a:defRPr/>
            </a:pPr>
            <a:r>
              <a:rPr lang="en-US" dirty="0"/>
              <a:t>Write down all that comes up in your mind.</a:t>
            </a:r>
          </a:p>
          <a:p>
            <a:pPr marL="342900" indent="-342900">
              <a:lnSpc>
                <a:spcPct val="100000"/>
              </a:lnSpc>
              <a:spcBef>
                <a:spcPts val="600"/>
              </a:spcBef>
              <a:buFont typeface="Arial" pitchFamily="34" charset="0"/>
              <a:buChar char="•"/>
              <a:defRPr/>
            </a:pPr>
            <a:r>
              <a:rPr lang="en-US" dirty="0"/>
              <a:t>Cut the jargon and </a:t>
            </a:r>
            <a:r>
              <a:rPr lang="en-US" dirty="0" smtClean="0"/>
              <a:t>details.</a:t>
            </a:r>
          </a:p>
          <a:p>
            <a:pPr marL="914400" indent="-228600">
              <a:lnSpc>
                <a:spcPct val="100000"/>
              </a:lnSpc>
              <a:spcBef>
                <a:spcPts val="600"/>
              </a:spcBef>
              <a:buFont typeface="Arial" pitchFamily="34" charset="0"/>
              <a:buChar char="‒"/>
              <a:defRPr/>
            </a:pPr>
            <a:r>
              <a:rPr lang="en-US" dirty="0" smtClean="0"/>
              <a:t>Make </a:t>
            </a:r>
            <a:r>
              <a:rPr lang="en-US" dirty="0"/>
              <a:t>strong, short and powerful </a:t>
            </a:r>
            <a:r>
              <a:rPr lang="en-US" dirty="0" smtClean="0"/>
              <a:t>sentences.</a:t>
            </a:r>
          </a:p>
          <a:p>
            <a:pPr marL="914400" indent="-228600">
              <a:lnSpc>
                <a:spcPct val="100000"/>
              </a:lnSpc>
              <a:spcBef>
                <a:spcPts val="600"/>
              </a:spcBef>
              <a:buFont typeface="Arial" pitchFamily="34" charset="0"/>
              <a:buChar char="‒"/>
              <a:defRPr/>
            </a:pPr>
            <a:r>
              <a:rPr lang="en-US" dirty="0" smtClean="0"/>
              <a:t>Eliminate </a:t>
            </a:r>
            <a:r>
              <a:rPr lang="en-US" dirty="0"/>
              <a:t>unnecessary words.</a:t>
            </a:r>
          </a:p>
          <a:p>
            <a:pPr marL="342900" indent="-342900">
              <a:lnSpc>
                <a:spcPct val="100000"/>
              </a:lnSpc>
              <a:spcBef>
                <a:spcPts val="600"/>
              </a:spcBef>
              <a:buFont typeface="Arial" pitchFamily="34" charset="0"/>
              <a:buChar char="•"/>
              <a:defRPr/>
            </a:pPr>
            <a:r>
              <a:rPr lang="en-US" dirty="0" smtClean="0"/>
              <a:t>Connect </a:t>
            </a:r>
            <a:r>
              <a:rPr lang="en-US" dirty="0"/>
              <a:t>the phrases to each </a:t>
            </a:r>
            <a:r>
              <a:rPr lang="en-US" dirty="0" smtClean="0"/>
              <a:t>other.</a:t>
            </a:r>
          </a:p>
          <a:p>
            <a:pPr marL="914400" indent="-228600">
              <a:lnSpc>
                <a:spcPct val="100000"/>
              </a:lnSpc>
              <a:spcBef>
                <a:spcPts val="600"/>
              </a:spcBef>
              <a:buFont typeface="Arial" pitchFamily="34" charset="0"/>
              <a:buChar char="‒"/>
              <a:defRPr/>
            </a:pPr>
            <a:r>
              <a:rPr lang="en-US" dirty="0" smtClean="0"/>
              <a:t>Your </a:t>
            </a:r>
            <a:r>
              <a:rPr lang="en-US" dirty="0"/>
              <a:t>elevator address has to flow natural and smoothly. Don't rush.</a:t>
            </a:r>
          </a:p>
          <a:p>
            <a:pPr marL="342900" indent="-342900">
              <a:lnSpc>
                <a:spcPct val="100000"/>
              </a:lnSpc>
              <a:spcBef>
                <a:spcPts val="600"/>
              </a:spcBef>
              <a:buFont typeface="Arial" pitchFamily="34" charset="0"/>
              <a:buChar char="•"/>
              <a:defRPr/>
            </a:pPr>
            <a:r>
              <a:rPr lang="en-US" dirty="0" smtClean="0"/>
              <a:t>Know </a:t>
            </a:r>
            <a:r>
              <a:rPr lang="en-US" dirty="0"/>
              <a:t>the key points and practice your talk.</a:t>
            </a:r>
          </a:p>
          <a:p>
            <a:pPr marL="342900" indent="-342900">
              <a:lnSpc>
                <a:spcPct val="100000"/>
              </a:lnSpc>
              <a:spcBef>
                <a:spcPts val="600"/>
              </a:spcBef>
              <a:buFont typeface="Arial" pitchFamily="34" charset="0"/>
              <a:buChar char="•"/>
              <a:defRPr/>
            </a:pPr>
            <a:r>
              <a:rPr lang="en-US" dirty="0"/>
              <a:t>Have you really answered </a:t>
            </a:r>
            <a:r>
              <a:rPr lang="en-US" i="1" dirty="0"/>
              <a:t>the</a:t>
            </a:r>
            <a:r>
              <a:rPr lang="en-US" dirty="0"/>
              <a:t> key question of your listener:  What's in it for me? </a:t>
            </a:r>
          </a:p>
          <a:p>
            <a:pPr marL="342900" indent="-342900">
              <a:lnSpc>
                <a:spcPct val="100000"/>
              </a:lnSpc>
              <a:spcBef>
                <a:spcPts val="600"/>
              </a:spcBef>
              <a:buFont typeface="Arial" pitchFamily="34" charset="0"/>
              <a:buChar char="•"/>
              <a:defRPr/>
            </a:pPr>
            <a:r>
              <a:rPr lang="en-US" dirty="0"/>
              <a:t>Create different versions for different business situations of your elevator speech.</a:t>
            </a:r>
          </a:p>
          <a:p>
            <a:pPr marL="342900" indent="-342900">
              <a:lnSpc>
                <a:spcPct val="100000"/>
              </a:lnSpc>
              <a:spcBef>
                <a:spcPts val="600"/>
              </a:spcBef>
              <a:buFont typeface="Arial" pitchFamily="34" charset="0"/>
              <a:buChar char="•"/>
              <a:defRPr/>
            </a:pPr>
            <a:r>
              <a:rPr lang="en-US" dirty="0"/>
              <a:t>Practice, practice, practice.</a:t>
            </a:r>
          </a:p>
          <a:p>
            <a:pPr marL="342900" indent="-342900">
              <a:buFont typeface="Arial" pitchFamily="34" charset="0"/>
              <a:buChar char="•"/>
              <a:defRPr/>
            </a:pPr>
            <a:endParaRPr lang="en-US" dirty="0"/>
          </a:p>
        </p:txBody>
      </p:sp>
      <p:sp>
        <p:nvSpPr>
          <p:cNvPr id="74755"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6519BF67-C11E-4915-BB63-9D904F23C521}" type="slidenum">
              <a:rPr lang="en-US" smtClean="0"/>
              <a:pPr fontAlgn="base">
                <a:spcBef>
                  <a:spcPct val="0"/>
                </a:spcBef>
                <a:spcAft>
                  <a:spcPct val="0"/>
                </a:spcAft>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76225"/>
            <a:ext cx="8229600" cy="755650"/>
          </a:xfrm>
        </p:spPr>
        <p:txBody>
          <a:bodyPr/>
          <a:lstStyle/>
          <a:p>
            <a:pPr>
              <a:defRPr/>
            </a:pPr>
            <a:r>
              <a:rPr lang="en-US" dirty="0" smtClean="0"/>
              <a:t>Tips for Initiating Conversation</a:t>
            </a:r>
            <a:endParaRPr lang="en-US" dirty="0"/>
          </a:p>
        </p:txBody>
      </p:sp>
      <p:sp>
        <p:nvSpPr>
          <p:cNvPr id="3" name="Content Placeholder 2"/>
          <p:cNvSpPr>
            <a:spLocks noGrp="1"/>
          </p:cNvSpPr>
          <p:nvPr>
            <p:ph type="body" sz="quarter" idx="10"/>
          </p:nvPr>
        </p:nvSpPr>
        <p:spPr>
          <a:xfrm>
            <a:off x="447675" y="1177925"/>
            <a:ext cx="8442325" cy="4079875"/>
          </a:xfrm>
        </p:spPr>
        <p:txBody>
          <a:bodyPr>
            <a:noAutofit/>
          </a:bodyPr>
          <a:lstStyle/>
          <a:p>
            <a:pPr marL="342900" indent="-342900">
              <a:lnSpc>
                <a:spcPct val="100000"/>
              </a:lnSpc>
              <a:spcBef>
                <a:spcPts val="200"/>
              </a:spcBef>
              <a:buFont typeface="Arial" pitchFamily="34" charset="0"/>
              <a:buChar char="•"/>
              <a:defRPr/>
            </a:pPr>
            <a:r>
              <a:rPr lang="en-US" sz="1900" dirty="0" smtClean="0"/>
              <a:t>Set a goal that you will meet new people and not just stay with people you already know.</a:t>
            </a:r>
          </a:p>
          <a:p>
            <a:pPr marL="342900" indent="-342900">
              <a:lnSpc>
                <a:spcPct val="100000"/>
              </a:lnSpc>
              <a:spcBef>
                <a:spcPts val="200"/>
              </a:spcBef>
              <a:buFont typeface="Arial" pitchFamily="34" charset="0"/>
              <a:buChar char="•"/>
              <a:defRPr/>
            </a:pPr>
            <a:r>
              <a:rPr lang="en-US" sz="1900" dirty="0" smtClean="0"/>
              <a:t>Do your prep work - know who is going to be at an event/meeting, if you can.</a:t>
            </a:r>
          </a:p>
          <a:p>
            <a:pPr marL="342900" indent="-342900">
              <a:lnSpc>
                <a:spcPct val="100000"/>
              </a:lnSpc>
              <a:spcBef>
                <a:spcPts val="200"/>
              </a:spcBef>
              <a:buFont typeface="Arial" pitchFamily="34" charset="0"/>
              <a:buChar char="•"/>
              <a:defRPr/>
            </a:pPr>
            <a:r>
              <a:rPr lang="en-US" sz="1900" dirty="0" smtClean="0"/>
              <a:t>Position yourself in places where people tend to gravitate (e.g., food or bar areas, by windows).</a:t>
            </a:r>
          </a:p>
          <a:p>
            <a:pPr marL="342900" indent="-342900">
              <a:lnSpc>
                <a:spcPct val="100000"/>
              </a:lnSpc>
              <a:spcBef>
                <a:spcPts val="200"/>
              </a:spcBef>
              <a:buFont typeface="Arial" pitchFamily="34" charset="0"/>
              <a:buChar char="•"/>
              <a:defRPr/>
            </a:pPr>
            <a:r>
              <a:rPr lang="en-US" sz="1900" dirty="0" smtClean="0"/>
              <a:t>Initiate a greeting (make eye contact, introduce yourself).</a:t>
            </a:r>
          </a:p>
          <a:p>
            <a:pPr marL="342900" indent="-342900">
              <a:lnSpc>
                <a:spcPct val="100000"/>
              </a:lnSpc>
              <a:spcBef>
                <a:spcPts val="200"/>
              </a:spcBef>
              <a:buFont typeface="Arial" pitchFamily="34" charset="0"/>
              <a:buChar char="•"/>
              <a:defRPr/>
            </a:pPr>
            <a:r>
              <a:rPr lang="en-US" sz="1900" dirty="0" smtClean="0"/>
              <a:t>Find common ground.</a:t>
            </a:r>
          </a:p>
          <a:p>
            <a:pPr marL="914400" indent="-228600">
              <a:lnSpc>
                <a:spcPct val="100000"/>
              </a:lnSpc>
              <a:spcBef>
                <a:spcPts val="200"/>
              </a:spcBef>
              <a:buFont typeface="Arial" pitchFamily="34" charset="0"/>
              <a:buChar char="‒"/>
              <a:defRPr/>
            </a:pPr>
            <a:r>
              <a:rPr lang="en-US" sz="1900" dirty="0" smtClean="0"/>
              <a:t>Ask open ended questions (e.g., tell me what you are working on, what did you think of this morning’s session, what are you hoping to get out of this conference, etc.).</a:t>
            </a:r>
          </a:p>
          <a:p>
            <a:pPr marL="342900" indent="-342900">
              <a:spcBef>
                <a:spcPts val="200"/>
              </a:spcBef>
              <a:buFont typeface="Arial" pitchFamily="34" charset="0"/>
              <a:buChar char="•"/>
              <a:defRPr/>
            </a:pPr>
            <a:r>
              <a:rPr lang="en-US" sz="1900" dirty="0" smtClean="0"/>
              <a:t>Listen more than you speak (apply active listening techniques).</a:t>
            </a:r>
          </a:p>
          <a:p>
            <a:pPr marL="342900" indent="-342900">
              <a:lnSpc>
                <a:spcPct val="100000"/>
              </a:lnSpc>
              <a:spcBef>
                <a:spcPts val="200"/>
              </a:spcBef>
              <a:buFont typeface="Arial" pitchFamily="34" charset="0"/>
              <a:buChar char="•"/>
              <a:defRPr/>
            </a:pPr>
            <a:r>
              <a:rPr lang="en-US" sz="1900" dirty="0" smtClean="0"/>
              <a:t>Find opportunities to say the person’s name in the conversation so that you will remember it.</a:t>
            </a:r>
          </a:p>
          <a:p>
            <a:pPr marL="342900" indent="-342900">
              <a:lnSpc>
                <a:spcPct val="100000"/>
              </a:lnSpc>
              <a:spcBef>
                <a:spcPts val="200"/>
              </a:spcBef>
              <a:buFont typeface="Arial" pitchFamily="34" charset="0"/>
              <a:buChar char="•"/>
              <a:defRPr/>
            </a:pPr>
            <a:r>
              <a:rPr lang="en-US" sz="1900" dirty="0" smtClean="0"/>
              <a:t>Bring business cards.</a:t>
            </a:r>
          </a:p>
          <a:p>
            <a:pPr marL="342900" indent="-342900">
              <a:lnSpc>
                <a:spcPct val="100000"/>
              </a:lnSpc>
              <a:spcBef>
                <a:spcPts val="200"/>
              </a:spcBef>
              <a:buFont typeface="Arial" pitchFamily="34" charset="0"/>
              <a:buChar char="•"/>
              <a:defRPr/>
            </a:pPr>
            <a:r>
              <a:rPr lang="en-US" sz="1900" dirty="0" smtClean="0"/>
              <a:t>End conversations by planning for follow-up (if appropriate).</a:t>
            </a:r>
          </a:p>
          <a:p>
            <a:pPr>
              <a:lnSpc>
                <a:spcPct val="100000"/>
              </a:lnSpc>
              <a:spcBef>
                <a:spcPts val="0"/>
              </a:spcBef>
              <a:buFont typeface="Arial" pitchFamily="34" charset="0"/>
              <a:buChar char="•"/>
              <a:defRPr/>
            </a:pPr>
            <a:endParaRPr lang="en-US" sz="2000" dirty="0"/>
          </a:p>
        </p:txBody>
      </p:sp>
      <p:sp>
        <p:nvSpPr>
          <p:cNvPr id="76803" name="Slide Number Placeholder 5"/>
          <p:cNvSpPr>
            <a:spLocks noGrp="1"/>
          </p:cNvSpPr>
          <p:nvPr>
            <p:ph type="sldNum" sz="quarter" idx="12"/>
          </p:nvPr>
        </p:nvSpPr>
        <p:spPr>
          <a:noFill/>
          <a:ln>
            <a:miter lim="800000"/>
            <a:headEnd/>
            <a:tailEnd/>
          </a:ln>
        </p:spPr>
        <p:txBody>
          <a:bodyPr/>
          <a:lstStyle/>
          <a:p>
            <a:pPr fontAlgn="base">
              <a:spcBef>
                <a:spcPct val="0"/>
              </a:spcBef>
              <a:spcAft>
                <a:spcPct val="0"/>
              </a:spcAft>
            </a:pPr>
            <a:fld id="{96F4FCB4-1383-4C40-9331-87EE0E22BCAB}" type="slidenum">
              <a:rPr lang="en-US" smtClean="0"/>
              <a:pPr fontAlgn="base">
                <a:spcBef>
                  <a:spcPct val="0"/>
                </a:spcBef>
                <a:spcAft>
                  <a:spcPct val="0"/>
                </a:spcAft>
              </a:pPr>
              <a:t>26</a:t>
            </a:fld>
            <a:endParaRPr lang="en-US" smtClean="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314325"/>
            <a:ext cx="8229600" cy="755650"/>
          </a:xfrm>
        </p:spPr>
        <p:txBody>
          <a:bodyPr/>
          <a:lstStyle/>
          <a:p>
            <a:pPr>
              <a:defRPr/>
            </a:pPr>
            <a:r>
              <a:rPr lang="en-US" dirty="0" smtClean="0"/>
              <a:t>Tips During Conversation</a:t>
            </a:r>
            <a:endParaRPr lang="en-US" dirty="0"/>
          </a:p>
        </p:txBody>
      </p:sp>
      <p:sp>
        <p:nvSpPr>
          <p:cNvPr id="7" name="Content Placeholder 2"/>
          <p:cNvSpPr>
            <a:spLocks noGrp="1"/>
          </p:cNvSpPr>
          <p:nvPr>
            <p:ph type="body" sz="quarter" idx="10"/>
          </p:nvPr>
        </p:nvSpPr>
        <p:spPr>
          <a:xfrm>
            <a:off x="447675" y="1177925"/>
            <a:ext cx="8229600" cy="4079875"/>
          </a:xfrm>
        </p:spPr>
        <p:txBody>
          <a:bodyPr bIns="0" rtlCol="0">
            <a:noAutofit/>
          </a:bodyPr>
          <a:lstStyle/>
          <a:p>
            <a:pPr marL="342900" indent="-342900">
              <a:lnSpc>
                <a:spcPct val="100000"/>
              </a:lnSpc>
              <a:spcBef>
                <a:spcPts val="300"/>
              </a:spcBef>
              <a:spcAft>
                <a:spcPts val="300"/>
              </a:spcAft>
              <a:buFont typeface="Arial" pitchFamily="34" charset="0"/>
              <a:buChar char="•"/>
              <a:defRPr/>
            </a:pPr>
            <a:r>
              <a:rPr lang="en-US" dirty="0" smtClean="0"/>
              <a:t>Don’t interrupt the person speaking. If it is important to interrupt, you can interject with something like, “Sorry to interrupt you, but…..”</a:t>
            </a:r>
          </a:p>
          <a:p>
            <a:pPr marL="342900" indent="-342900">
              <a:lnSpc>
                <a:spcPct val="100000"/>
              </a:lnSpc>
              <a:spcBef>
                <a:spcPts val="300"/>
              </a:spcBef>
              <a:spcAft>
                <a:spcPts val="300"/>
              </a:spcAft>
              <a:buFont typeface="Arial" pitchFamily="34" charset="0"/>
              <a:buChar char="•"/>
              <a:defRPr/>
            </a:pPr>
            <a:r>
              <a:rPr lang="en-US" dirty="0" smtClean="0"/>
              <a:t>If three or more people are in discussion, be patient and look for opportunity to contribute to the discussion on a relevant point.</a:t>
            </a:r>
          </a:p>
          <a:p>
            <a:pPr marL="342900" indent="-342900">
              <a:lnSpc>
                <a:spcPct val="100000"/>
              </a:lnSpc>
              <a:spcBef>
                <a:spcPts val="300"/>
              </a:spcBef>
              <a:spcAft>
                <a:spcPts val="300"/>
              </a:spcAft>
              <a:buFont typeface="Arial" pitchFamily="34" charset="0"/>
              <a:buChar char="•"/>
              <a:defRPr/>
            </a:pPr>
            <a:r>
              <a:rPr lang="en-US" dirty="0" smtClean="0"/>
              <a:t>Don’t say anything negative about a past job experience or past professional affiliation.</a:t>
            </a:r>
          </a:p>
          <a:p>
            <a:pPr marL="342900" indent="-342900">
              <a:lnSpc>
                <a:spcPct val="100000"/>
              </a:lnSpc>
              <a:spcBef>
                <a:spcPts val="300"/>
              </a:spcBef>
              <a:spcAft>
                <a:spcPts val="300"/>
              </a:spcAft>
              <a:buFont typeface="Arial" pitchFamily="34" charset="0"/>
              <a:buChar char="•"/>
              <a:defRPr/>
            </a:pPr>
            <a:r>
              <a:rPr lang="en-US" dirty="0" smtClean="0"/>
              <a:t>If possible, ask questions to find out what challenges of the organization you’re interested in having. Every challenge presents an opportunity for you to show capability of adding value.  Peak the interest of the network enough for them to agree to do a follow-up call.</a:t>
            </a:r>
          </a:p>
          <a:p>
            <a:pPr marL="342900" indent="-342900">
              <a:lnSpc>
                <a:spcPct val="100000"/>
              </a:lnSpc>
              <a:spcBef>
                <a:spcPts val="300"/>
              </a:spcBef>
              <a:spcAft>
                <a:spcPts val="300"/>
              </a:spcAft>
              <a:buFont typeface="Arial" pitchFamily="34" charset="0"/>
              <a:buChar char="•"/>
              <a:defRPr/>
            </a:pPr>
            <a:r>
              <a:rPr lang="en-US" dirty="0" smtClean="0"/>
              <a:t>“Name drop” when appropriate.  If you have good references, don’t be afraid to use that in a networking environment.</a:t>
            </a:r>
          </a:p>
        </p:txBody>
      </p:sp>
      <p:sp>
        <p:nvSpPr>
          <p:cNvPr id="78851"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0EB94162-A8E8-4BDA-A355-1DB725956C8C}" type="slidenum">
              <a:rPr lang="en-US" smtClean="0"/>
              <a:pPr fontAlgn="base">
                <a:spcBef>
                  <a:spcPct val="0"/>
                </a:spcBef>
                <a:spcAft>
                  <a:spcPct val="0"/>
                </a:spcAft>
              </a:pPr>
              <a:t>27</a:t>
            </a:fld>
            <a:endParaRPr lang="en-US" smtClean="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88925"/>
            <a:ext cx="8229600" cy="755650"/>
          </a:xfrm>
        </p:spPr>
        <p:txBody>
          <a:bodyPr/>
          <a:lstStyle/>
          <a:p>
            <a:pPr>
              <a:defRPr/>
            </a:pPr>
            <a:r>
              <a:rPr lang="en-US" dirty="0" smtClean="0"/>
              <a:t>Possible Conversation Starters</a:t>
            </a:r>
            <a:endParaRPr lang="en-US" dirty="0"/>
          </a:p>
        </p:txBody>
      </p:sp>
      <p:sp>
        <p:nvSpPr>
          <p:cNvPr id="3" name="Content Placeholder 2"/>
          <p:cNvSpPr>
            <a:spLocks noGrp="1"/>
          </p:cNvSpPr>
          <p:nvPr>
            <p:ph type="body" sz="quarter" idx="10"/>
          </p:nvPr>
        </p:nvSpPr>
        <p:spPr>
          <a:xfrm>
            <a:off x="447675" y="1152525"/>
            <a:ext cx="8229600" cy="4079875"/>
          </a:xfrm>
        </p:spPr>
        <p:txBody>
          <a:bodyPr>
            <a:noAutofit/>
          </a:bodyPr>
          <a:lstStyle/>
          <a:p>
            <a:pPr marL="342900" indent="-342900">
              <a:lnSpc>
                <a:spcPct val="100000"/>
              </a:lnSpc>
              <a:spcBef>
                <a:spcPts val="300"/>
              </a:spcBef>
              <a:spcAft>
                <a:spcPts val="300"/>
              </a:spcAft>
              <a:buFont typeface="Arial" pitchFamily="34" charset="0"/>
              <a:buChar char="•"/>
              <a:defRPr/>
            </a:pPr>
            <a:r>
              <a:rPr lang="en-US" sz="2000" dirty="0" smtClean="0"/>
              <a:t>How long have you been with Company X?</a:t>
            </a:r>
          </a:p>
          <a:p>
            <a:pPr marL="914400" indent="-228600">
              <a:spcBef>
                <a:spcPts val="300"/>
              </a:spcBef>
              <a:spcAft>
                <a:spcPts val="300"/>
              </a:spcAft>
              <a:buFont typeface="Arial" pitchFamily="34" charset="0"/>
              <a:buChar char="‒"/>
              <a:defRPr/>
            </a:pPr>
            <a:r>
              <a:rPr lang="en-US" sz="2000" dirty="0" smtClean="0"/>
              <a:t>Why did you join?</a:t>
            </a:r>
          </a:p>
          <a:p>
            <a:pPr marL="914400" indent="-228600">
              <a:spcBef>
                <a:spcPts val="300"/>
              </a:spcBef>
              <a:spcAft>
                <a:spcPts val="300"/>
              </a:spcAft>
              <a:buFont typeface="Arial" pitchFamily="34" charset="0"/>
              <a:buChar char="‒"/>
              <a:defRPr/>
            </a:pPr>
            <a:r>
              <a:rPr lang="en-US" sz="2000" dirty="0" smtClean="0"/>
              <a:t>What keeps you at Company X?</a:t>
            </a:r>
          </a:p>
          <a:p>
            <a:pPr marL="342900" indent="-342900">
              <a:spcBef>
                <a:spcPts val="300"/>
              </a:spcBef>
              <a:spcAft>
                <a:spcPts val="300"/>
              </a:spcAft>
              <a:buFont typeface="Arial" pitchFamily="34" charset="0"/>
              <a:buChar char="•"/>
              <a:defRPr/>
            </a:pPr>
            <a:r>
              <a:rPr lang="en-US" sz="2000" dirty="0" smtClean="0"/>
              <a:t>How do you explain your job to your family?</a:t>
            </a:r>
          </a:p>
          <a:p>
            <a:pPr marL="342900" indent="-342900">
              <a:spcBef>
                <a:spcPts val="300"/>
              </a:spcBef>
              <a:spcAft>
                <a:spcPts val="300"/>
              </a:spcAft>
              <a:buFont typeface="Arial" pitchFamily="34" charset="0"/>
              <a:buChar char="•"/>
              <a:defRPr/>
            </a:pPr>
            <a:r>
              <a:rPr lang="en-US" sz="2000" dirty="0" smtClean="0"/>
              <a:t>What University did you go to and what did you study?</a:t>
            </a:r>
          </a:p>
          <a:p>
            <a:pPr marL="914400" indent="-228600">
              <a:spcBef>
                <a:spcPts val="300"/>
              </a:spcBef>
              <a:spcAft>
                <a:spcPts val="300"/>
              </a:spcAft>
              <a:buFont typeface="Arial" pitchFamily="34" charset="0"/>
              <a:buChar char="‒"/>
              <a:defRPr/>
            </a:pPr>
            <a:r>
              <a:rPr lang="en-US" sz="2000" dirty="0" smtClean="0"/>
              <a:t>If you had to study anything else, what would it have been? </a:t>
            </a:r>
          </a:p>
          <a:p>
            <a:pPr marL="342900" indent="-342900">
              <a:spcBef>
                <a:spcPts val="300"/>
              </a:spcBef>
              <a:spcAft>
                <a:spcPts val="300"/>
              </a:spcAft>
              <a:buFont typeface="Arial" pitchFamily="34" charset="0"/>
              <a:buChar char="•"/>
              <a:defRPr/>
            </a:pPr>
            <a:r>
              <a:rPr lang="en-US" sz="2000" dirty="0" smtClean="0"/>
              <a:t>Favorite or most challenging project or experience at Company X?</a:t>
            </a:r>
          </a:p>
          <a:p>
            <a:pPr marL="342900" indent="-342900">
              <a:spcBef>
                <a:spcPts val="300"/>
              </a:spcBef>
              <a:spcAft>
                <a:spcPts val="300"/>
              </a:spcAft>
              <a:buFont typeface="Arial" pitchFamily="34" charset="0"/>
              <a:buChar char="•"/>
              <a:defRPr/>
            </a:pPr>
            <a:r>
              <a:rPr lang="en-US" sz="2000" dirty="0" smtClean="0"/>
              <a:t>What advice would you give to your younger self, professionally and/or personally?</a:t>
            </a:r>
          </a:p>
          <a:p>
            <a:pPr marL="342900" indent="-342900">
              <a:spcBef>
                <a:spcPts val="300"/>
              </a:spcBef>
              <a:spcAft>
                <a:spcPts val="300"/>
              </a:spcAft>
              <a:buFont typeface="Arial" pitchFamily="34" charset="0"/>
              <a:buChar char="•"/>
              <a:defRPr/>
            </a:pPr>
            <a:r>
              <a:rPr lang="en-US" sz="2000" dirty="0" smtClean="0"/>
              <a:t>What do you consider to be the most valuable aspects of your job: people, benefits or projects?</a:t>
            </a:r>
          </a:p>
          <a:p>
            <a:pPr marL="914400" indent="-228600">
              <a:spcBef>
                <a:spcPts val="300"/>
              </a:spcBef>
              <a:spcAft>
                <a:spcPts val="300"/>
              </a:spcAft>
              <a:buFont typeface="Arial" pitchFamily="34" charset="0"/>
              <a:buChar char="‒"/>
              <a:defRPr/>
            </a:pPr>
            <a:r>
              <a:rPr lang="en-US" sz="2000" dirty="0" smtClean="0"/>
              <a:t>Why?</a:t>
            </a:r>
          </a:p>
          <a:p>
            <a:pPr marL="342900" indent="-342900">
              <a:lnSpc>
                <a:spcPct val="100000"/>
              </a:lnSpc>
              <a:spcBef>
                <a:spcPts val="300"/>
              </a:spcBef>
              <a:spcAft>
                <a:spcPts val="300"/>
              </a:spcAft>
              <a:buFont typeface="Arial" pitchFamily="34" charset="0"/>
              <a:buChar char="•"/>
              <a:defRPr/>
            </a:pPr>
            <a:r>
              <a:rPr lang="en-US" sz="2000" dirty="0" smtClean="0"/>
              <a:t>What does it take to be successful at Company X? </a:t>
            </a:r>
            <a:endParaRPr lang="en-US" sz="2000" dirty="0"/>
          </a:p>
        </p:txBody>
      </p:sp>
      <p:sp>
        <p:nvSpPr>
          <p:cNvPr id="80899" name="Slide Number Placeholder 5"/>
          <p:cNvSpPr>
            <a:spLocks noGrp="1"/>
          </p:cNvSpPr>
          <p:nvPr>
            <p:ph type="sldNum" sz="quarter" idx="12"/>
          </p:nvPr>
        </p:nvSpPr>
        <p:spPr>
          <a:noFill/>
          <a:ln>
            <a:miter lim="800000"/>
            <a:headEnd/>
            <a:tailEnd/>
          </a:ln>
        </p:spPr>
        <p:txBody>
          <a:bodyPr/>
          <a:lstStyle/>
          <a:p>
            <a:pPr fontAlgn="base">
              <a:spcBef>
                <a:spcPct val="0"/>
              </a:spcBef>
              <a:spcAft>
                <a:spcPct val="0"/>
              </a:spcAft>
            </a:pPr>
            <a:fld id="{93EF91DD-043F-4243-A65C-F990F2E9241D}" type="slidenum">
              <a:rPr lang="en-US" smtClean="0"/>
              <a:pPr fontAlgn="base">
                <a:spcBef>
                  <a:spcPct val="0"/>
                </a:spcBef>
                <a:spcAft>
                  <a:spcPct val="0"/>
                </a:spcAft>
              </a:pPr>
              <a:t>28</a:t>
            </a:fld>
            <a:endParaRPr lang="en-US" smtClean="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88925"/>
            <a:ext cx="8229600" cy="755650"/>
          </a:xfrm>
        </p:spPr>
        <p:txBody>
          <a:bodyPr/>
          <a:lstStyle/>
          <a:p>
            <a:pPr>
              <a:defRPr/>
            </a:pPr>
            <a:r>
              <a:rPr lang="en-US" dirty="0" smtClean="0"/>
              <a:t> How to Introduce Others</a:t>
            </a:r>
            <a:endParaRPr lang="en-US" dirty="0"/>
          </a:p>
        </p:txBody>
      </p:sp>
      <p:sp>
        <p:nvSpPr>
          <p:cNvPr id="3" name="Content Placeholder 2"/>
          <p:cNvSpPr>
            <a:spLocks noGrp="1"/>
          </p:cNvSpPr>
          <p:nvPr>
            <p:ph type="body" sz="quarter" idx="10"/>
          </p:nvPr>
        </p:nvSpPr>
        <p:spPr>
          <a:xfrm>
            <a:off x="447675" y="1254125"/>
            <a:ext cx="8229600" cy="4079875"/>
          </a:xfrm>
        </p:spPr>
        <p:txBody>
          <a:bodyPr>
            <a:noAutofit/>
          </a:bodyPr>
          <a:lstStyle/>
          <a:p>
            <a:pPr marL="342900" indent="-342900">
              <a:lnSpc>
                <a:spcPct val="100000"/>
              </a:lnSpc>
              <a:spcBef>
                <a:spcPts val="300"/>
              </a:spcBef>
              <a:spcAft>
                <a:spcPts val="300"/>
              </a:spcAft>
              <a:buFont typeface="Arial" pitchFamily="34" charset="0"/>
              <a:buChar char="•"/>
              <a:defRPr/>
            </a:pPr>
            <a:r>
              <a:rPr lang="en-US" sz="1800" dirty="0" smtClean="0"/>
              <a:t>Practice </a:t>
            </a:r>
            <a:r>
              <a:rPr lang="en-US" sz="1800" dirty="0"/>
              <a:t>common courtesy: when someone new joins a conversation, pause the conversation to introduce that person to the others if you know them or introduce </a:t>
            </a:r>
            <a:r>
              <a:rPr lang="en-US" sz="1800" dirty="0" smtClean="0"/>
              <a:t>yourself</a:t>
            </a:r>
          </a:p>
          <a:p>
            <a:pPr marL="914400" lvl="3" indent="-228600">
              <a:lnSpc>
                <a:spcPct val="100000"/>
              </a:lnSpc>
              <a:spcBef>
                <a:spcPts val="300"/>
              </a:spcBef>
              <a:spcAft>
                <a:spcPts val="300"/>
              </a:spcAft>
              <a:defRPr/>
            </a:pPr>
            <a:r>
              <a:rPr lang="en-US" sz="1600" dirty="0" smtClean="0"/>
              <a:t>“Hi </a:t>
            </a:r>
            <a:r>
              <a:rPr lang="en-US" sz="1600" dirty="0"/>
              <a:t>Becky; let me introduce you to Sam Waters and Patrick Smith (motioning towards each). Gentlemen, this is Becky Patterson</a:t>
            </a:r>
            <a:r>
              <a:rPr lang="en-US" sz="1600" dirty="0" smtClean="0"/>
              <a:t>.”</a:t>
            </a:r>
            <a:endParaRPr lang="en-US" sz="1600" dirty="0"/>
          </a:p>
          <a:p>
            <a:pPr marL="914400" lvl="3" indent="-228600">
              <a:lnSpc>
                <a:spcPct val="100000"/>
              </a:lnSpc>
              <a:spcBef>
                <a:spcPts val="300"/>
              </a:spcBef>
              <a:spcAft>
                <a:spcPts val="300"/>
              </a:spcAft>
              <a:defRPr/>
            </a:pPr>
            <a:r>
              <a:rPr lang="en-US" sz="1600" dirty="0" smtClean="0"/>
              <a:t>“</a:t>
            </a:r>
            <a:r>
              <a:rPr lang="en-US" sz="1600" dirty="0"/>
              <a:t>Hello, I’m not sure we’ve met before (reaching out to shake hand). I’m Casey Bretl, and this is Sam Waters and Patrick Smith (motioning towards each</a:t>
            </a:r>
            <a:r>
              <a:rPr lang="en-US" sz="1600" dirty="0" smtClean="0"/>
              <a:t>).</a:t>
            </a:r>
            <a:endParaRPr lang="en-US" sz="1600" dirty="0"/>
          </a:p>
          <a:p>
            <a:pPr marL="342900" indent="-342900">
              <a:lnSpc>
                <a:spcPct val="100000"/>
              </a:lnSpc>
              <a:spcBef>
                <a:spcPts val="300"/>
              </a:spcBef>
              <a:spcAft>
                <a:spcPts val="300"/>
              </a:spcAft>
              <a:buFont typeface="Arial" pitchFamily="34" charset="0"/>
              <a:buChar char="•"/>
              <a:defRPr/>
            </a:pPr>
            <a:r>
              <a:rPr lang="en-US" sz="1800" dirty="0" smtClean="0"/>
              <a:t>If </a:t>
            </a:r>
            <a:r>
              <a:rPr lang="en-US" sz="1800" dirty="0"/>
              <a:t>you have forgotten someone’s name, humble yourself</a:t>
            </a:r>
            <a:r>
              <a:rPr lang="en-US" sz="1800" dirty="0" smtClean="0"/>
              <a:t>:</a:t>
            </a:r>
            <a:endParaRPr lang="en-US" sz="1800" dirty="0"/>
          </a:p>
          <a:p>
            <a:pPr marL="914400" lvl="3" indent="-228600">
              <a:lnSpc>
                <a:spcPct val="100000"/>
              </a:lnSpc>
              <a:spcBef>
                <a:spcPts val="300"/>
              </a:spcBef>
              <a:spcAft>
                <a:spcPts val="300"/>
              </a:spcAft>
              <a:defRPr/>
            </a:pPr>
            <a:r>
              <a:rPr lang="en-US" sz="1600" dirty="0" smtClean="0"/>
              <a:t>“</a:t>
            </a:r>
            <a:r>
              <a:rPr lang="en-US" sz="1600" dirty="0"/>
              <a:t>I am so sorry your name is escaping me at the moment. (Give opportunity to introduce themselves, then introduce others in the group if the person has not already initiated.) Right! How embarrassing. Becky, this is Sam Waters and Patrick Smith</a:t>
            </a:r>
            <a:r>
              <a:rPr lang="en-US" sz="1600" dirty="0" smtClean="0"/>
              <a:t>.”</a:t>
            </a:r>
            <a:endParaRPr lang="en-US" sz="1600" dirty="0"/>
          </a:p>
          <a:p>
            <a:pPr marL="914400" lvl="3" indent="-228600">
              <a:lnSpc>
                <a:spcPct val="100000"/>
              </a:lnSpc>
              <a:spcBef>
                <a:spcPts val="300"/>
              </a:spcBef>
              <a:spcAft>
                <a:spcPts val="300"/>
              </a:spcAft>
              <a:defRPr/>
            </a:pPr>
            <a:r>
              <a:rPr lang="en-US" sz="1600" dirty="0" smtClean="0"/>
              <a:t>Or</a:t>
            </a:r>
            <a:r>
              <a:rPr lang="en-US" sz="1600" dirty="0"/>
              <a:t>, “This is Sam Waters and Patrick Smith. I am terrible out pronouncing names correctly. Can you save me the embarrassment</a:t>
            </a:r>
            <a:r>
              <a:rPr lang="en-US" sz="1600" dirty="0" smtClean="0"/>
              <a:t>?”</a:t>
            </a:r>
            <a:endParaRPr lang="en-US" sz="1600" dirty="0"/>
          </a:p>
          <a:p>
            <a:pPr marL="914400" lvl="3" indent="-228600">
              <a:lnSpc>
                <a:spcPct val="100000"/>
              </a:lnSpc>
              <a:spcBef>
                <a:spcPts val="300"/>
              </a:spcBef>
              <a:spcAft>
                <a:spcPts val="300"/>
              </a:spcAft>
              <a:defRPr/>
            </a:pPr>
            <a:r>
              <a:rPr lang="en-US" sz="1600" dirty="0" smtClean="0"/>
              <a:t>Or simply, “Have </a:t>
            </a:r>
            <a:r>
              <a:rPr lang="en-US" sz="1600" dirty="0"/>
              <a:t>you two met?”</a:t>
            </a:r>
          </a:p>
          <a:p>
            <a:pPr lvl="2">
              <a:defRPr/>
            </a:pPr>
            <a:r>
              <a:rPr lang="en-US" sz="1800" dirty="0"/>
              <a:t>It is better to fess up than potentially botch the introduction by guessing</a:t>
            </a:r>
          </a:p>
          <a:p>
            <a:pPr marL="342900" indent="-342900">
              <a:lnSpc>
                <a:spcPct val="100000"/>
              </a:lnSpc>
              <a:spcBef>
                <a:spcPts val="300"/>
              </a:spcBef>
              <a:spcAft>
                <a:spcPts val="300"/>
              </a:spcAft>
              <a:buFont typeface="Arial" pitchFamily="34" charset="0"/>
              <a:buChar char="•"/>
              <a:defRPr/>
            </a:pPr>
            <a:endParaRPr lang="en-US" sz="1800" dirty="0" smtClean="0"/>
          </a:p>
        </p:txBody>
      </p:sp>
      <p:sp>
        <p:nvSpPr>
          <p:cNvPr id="82947" name="Slide Number Placeholder 5"/>
          <p:cNvSpPr>
            <a:spLocks noGrp="1"/>
          </p:cNvSpPr>
          <p:nvPr>
            <p:ph type="sldNum" sz="quarter" idx="12"/>
          </p:nvPr>
        </p:nvSpPr>
        <p:spPr>
          <a:noFill/>
          <a:ln>
            <a:miter lim="800000"/>
            <a:headEnd/>
            <a:tailEnd/>
          </a:ln>
        </p:spPr>
        <p:txBody>
          <a:bodyPr/>
          <a:lstStyle/>
          <a:p>
            <a:pPr fontAlgn="base">
              <a:spcBef>
                <a:spcPct val="0"/>
              </a:spcBef>
              <a:spcAft>
                <a:spcPct val="0"/>
              </a:spcAft>
            </a:pPr>
            <a:fld id="{D58EA1F6-E3E3-4EF0-A59B-5B142689FDF1}" type="slidenum">
              <a:rPr lang="en-US" smtClean="0"/>
              <a:pPr fontAlgn="base">
                <a:spcBef>
                  <a:spcPct val="0"/>
                </a:spcBef>
                <a:spcAft>
                  <a:spcPct val="0"/>
                </a:spcAft>
              </a:pPr>
              <a:t>29</a:t>
            </a:fld>
            <a:endParaRPr lang="en-US" smtClean="0"/>
          </a:p>
        </p:txBody>
      </p:sp>
      <p:sp>
        <p:nvSpPr>
          <p:cNvPr id="82948" name="AutoShape 2" descr="data:image/jpeg;base64,/9j/4AAQSkZJRgABAQAAAQABAAD/2wCEAAkGBhIQERQUEhQUFRQWDxAQEhUQFhQUFBUVFBAXFBQQFBQXHSgeFxojGhQUHy8gIzMpLCwtFR4xNTEqNSYrLCkBCQoKDgwOGg8PGikgHyQsKSksLCksKSwpKTUsKSwpLC8pLCksKSkpKSwpLCopKSksKSwpLSkpKSkpLCkpKSkpKf/AABEIAMcA/gMBIgACEQEDEQH/xAAcAAEAAQUBAQAAAAAAAAAAAAAAAQMFBgcIAgT/xAA/EAABAwIDBQYDBQYFBQAAAAABAAIDBBEFEiEGMUFRYQcTInGBkTJSoQgUI0KCYnKSotHwJFOxweEWQ2PCw//EABkBAQADAQEAAAAAAAAAAAAAAAABAgQDBf/EAB8RAQEAAgIDAQEBAAAAAAAAAAABAhEDIQQSMSJBMv/aAAwDAQACEQMRAD8A3iiIgIiICIiAiIgIiICIiAiIgIiICIiAiIgIiICIiAiIgIiICIiAiIgIiICIiAiIgIiICIiAiIgIiICIiAiIgIiICIiAiIgIiICIiAiIgIiICIiAiIgIiICIiAiIgIiICIiAiIgIiICIiAiIgIiICIiAiIgIipzztjaXPcGtaC5znENaAN5JOgCCoqNVWxxC8j2MBNgZHNaCbXtcnfotabUdvNJBmZSNNS8XGf4IAf3vif6Cx5rSu0m1lViEveVEmY/lbuYwfKxm4D6niSg66BUrjSDEXsN2PewjjG5zfax0WW7P9sGJUhA77v2fJVXk9pL5x726KdDp5FrbZrtzoqgBtSDTP5uu+InpIBdv6gB1WfYfi0FQM0EscrecT2vHqWk2UD60REBERAREQEREBERAREQEREBERAREQEREBFQq62OFpfK9kbBvdI4NaPMnRYHj/bhh9PdsWepf/wCEZY79ZH2BHVocg2GqFbXRwMdJK9sbGi7nyODWjzJ0WhcX+0BWyXEEUMLeFwZn/wATrN/lWEY9tnV1zg6pldJb4QbBjerWN8IPUC6kbd2s7e4o7soI+9du72YFsQ6tZo5/rl9VqDaHbKsrzepnfIL3DL5Yx5Rts0edrqzueCqZUITmUXUKESm6XUIgqMfZV6PEZYJBJE90bwdHxuLXD1C+VLqdjbmB/aEqY42sqIGTOGhkDzEXD9poaRm6iw6BZPh32gqN2k8E8XVmSVvvdp+i59TMg6no+1rCZbAVTGk/5rZI7eZe0D6rJqHE4Z25oZY5W84ntePdpK4zD1Wpq18Tg6N7mOG5zHFrh5OGqDs9FzBg3bDilNb8fvm/LUjvP59H/VbN7P8AtoOIVLKaeBsb3MkLZInktLmNzZchFxoHa3O7qoG0kVMVDTpcX5HQ+y8VVfHELve1vmRf0G8qNpktV1Rq6xkTc0jg0df9AOKxzEtt2i4hGY7sz9B6DefWyw7EsbzOzTSC53ZiB6AcAuWXNJ87aOPx7e8uo2RTbQ08hsJADwz3bfyJ0X0y4lEwXdJG0c3PaB7krTNftVG1tmDMefAeqsdVVyT6vfYcr2Crjy3X6jpfGlv5roGkxOGa/dSxvtv7tzXW87FfUuZ2TOa8GJ5a8ahzCWn0KybDO1Kuh0e4SgG34gufferTln9Vz8XKf57byRa2w3tljdpLFlP7Lt/lfj0JCvY7UaDLcukHTu3E+WlwukylZ7x5T7GXL5q7EooG55pGRs+aVzWN93FYHVbUT4pFOMOqHU8sYsI5GR+MHc/Oblt91x8J377rQGM1tRJK77y6R0rXOY/vnOc9rgbFpzHSx4KZZVbLHQWOdt+HU9xE59Q/gIW2ZfrI+wt1bda9xrt9rpbinZFTtvobd7J/E/w/yrV5coupQueL7R1NW/PUSvldwLzcDo1u5o6ABfAZyqRKXRD0XLySouiJLpdFF0BLqLqbIIUqEUiUKhTdABS6hQoHoFTdeQpugm6zXscjLsYprcO/cfIU8mv1CwlbU+z5h2etnmO6KmyD96WQf+sbvdBsLtJFnwAbzHKR6OZv9ysPgrHEXJOo+nJZdt9Vj701vyQB3q5ztPbKVjjIGujtxy2vwWLkv6r1ODH8R5NbpruHLd5rBXyGWWR7tbuJF+Av4fos1ko7jKb2PxW4iwu31OnurVjNPEwANYG235QAPLRVxd5jurA/wtud1/XzVIz8Odx63tb6L7aOgFTKGkkRt8Ty36NWT/8AT9OWWEbfPe7zLt6mrd76YRSv0Out7dRr/wAq5vmDwNACBbTeSXX+gKo4pgxpiSLlhdmvxbwPnuXy9+N45aeu5Ez4maOx9j5XCoPlc0byofMd396cVTkuQpc8pGRbA4993roXE2a6QQScskhDTfyNnfpWQ9umw2gr4W7ssdUB/Cyf/Rp/T1WuoInXBGm4jz4FdJ007K2kaXgOZPTtL2nUESM8bT6khdcK8/nx+VyUl1ftuNlH4bVOhNyw+OF5/MwnS/7Q3H34rH7rQypRRdEE3UXUIgXS6hEC6XUJZBKKLqboJRQgH9SgIoUoJRQiCQugewLCO7onzEazTm37sQyN/mL1oOkpnSvaxgu5zg1o6ldJBwwrCY4Wu/E7rumHjmcLvk/TcnztzUW6WxxtuoxzFsSFRVTSaFrpHBt/lY3Iw26ht/VVIW2aB09NP7+qstPI0W0sNBb05/RXCMl9uQbc26D/AIKw5Xd29fGes0o4hhr3uux2VwuWngQvg/6Ykld+NNcb7Ri31KvLnWIzC4113GxXmKU3GpI3eah0eKbDWxNDWAAW1Ftb8yeK+gUxFjcAXIP9VUa4a3010B/rzUum3gg67uXMKCbfLWU926+LTX23rC8Y2fdG4OiNmE3N+HULNXS2JF+HBU5qbvGXHQqZ0XthkGEBoBc4WOvhvr5m9z6KuMJzAWGmu6+6yuE1HkJ0339+n9FQmr78dBuHD1VtrY47WydmULbXZRiHeUJjvrDO+Mc8r7SN+rnD0WoK2sGt+R/2WXdjWPDv6iO/xQsl9Y35f/orYMvlyeq/dtuDCag70DxwSNffjlccjh5ag/pC0CunNq8QilpZ4nkAPhew9LtIuuYy0g2O8Gx8xvWnGvLsES6hXQXS6KEE3UIoQSousk2W7PK/EiPu8J7u9jNL4IRz8ZHi8mglbi2d+z5RRM/xb31EhGuQmKNv7oacx8yfQIOekVetoZYHlk0b43jeyVrmOH6XAFfOglSHHdcgEi41tpuJHG1z7rypQew7ewWN3CxsMxtoACfhHT33KCQBa3iubm+luQA9dfL18qQ7j/ogW5+SlMylrS4gDUkgAcydAEGX9n1K2J5rJmP7mJ4Znaxzm5rZi0EC2Y+EfqKv2InE8Zqu8ghkMY8ETLERMZe5L5TZuY7zryA3Bbz2R2ebQUcFM234cYDyPzSHxSP9XFxV3Vbjt1w5PX+dueMRDoJHQ5myvjsJXQkljZPzxguAvlItcaac7ge8Mry0bza+Uj/b6lWWOuNLPURzAiRlROJGuBuSZHEEc7gg+oK+Shxh0lQ5sW5wFzyIPD3ssuWPb1cM8bhO91ncdS1wseup53Nr+gX1xx9L8FilbVuibcuzA2DgeGvxD3VzjeQNCbC2gO9UsX1YvzowBY8wdTvVsqa3LdrW+dt25UW1ULb5je/zbwvnkrAb5RoBfTjdCbnaoahzjexHmqEGKPgcWzaxF34cny3/ACP9dA7yupw6vzg5h4gTcHQ2ubEHiLf7rzXSBwLXDR1xbhZDe+1yrHNeDa3X+/b2WK1FFJPIxkABe+UQgOIaHEmzSXHTp18192DbP1M1PK6IulMEojkia0962NzbxyN/zBo8EDUZeKvGx+yU9TURfhPbHHNHJK+RrowAx4dkFwCXG1rDde5srzFyz5Zrq/GU7NdiVPHZ9c41Em8xtJbA3pbR0nrYH5VVqOz+OhqXS0kLssoeMsYNmZiCWcmtuBbhw4LY6LV6zWnlXPK3dc8bb7cinfLTOgeJW+B2ezQDobjfmBFiCNDe61fPPnc51gMzi4gbtVvHt+2GzsGIRDxMDY6kDiy9mTfpJynoQfylaJaVMmlbdvSXUJdSgUXWb7H9kNfiNn5e4gNj3tQCMw5xx/E/z0HVbp2S7GcPoLPc37xMLHvKgAtB5si+Fvmbkc0Gjtk+yzEMRs6OLu4T/wB6ouxhHNgtmf8ApFuoW59k+w6go7PmH3qUa3mAEQP7MOo/izei2MiDyxgAAAAAAAA0AA3ABekRB8mI4TBUtyTxRyt+WVjXjzs4aLBca7CMLnuY2yU7ucDyW3/ckzC3QWWxUQc9459nisiuaWaKccGvvDJ5C92H1IWvMb2VrKI2qaeWLW2Z7TkPlILtPoV2OvL4w4EEAgixB1BHIjig4mRdR7Q9jeGVlz3PcPP56UiPXrHYsPtfqtZbQfZ7rIrupJY6hvBr/wAGXy1JYfO48kGqVtHsH2Rjq6maaeNskcLIwzPewmMge1w6gRn+PqsBxHZesp5WxTU8zJHvDI2uY68jibBsZ3PJOnhuupdgNlGYbRRQhoEha2Sc7y6ZzRnJPIfCOjQgyNERBa8R2Xo6iRss1PDJI34XyRtc4chcjUdCtHdp+y1TQ4hLVRQk00pa5romksZ+G1ro3ho8BzNuDuNx1C6FRRZtfDO43ccn0sr6skOOUCzieB1Nmi+m8FXyjxvUsfvGoy8bcbc1trtH7O34iGSU72xTMb3fjuGPjzF2UkAlpBLiCAfiIPMYdhPYTUmZrqmojaxpDv8AD53SHmAXtaG+evkuF47vpvw8qa3l9Y/L3kp8ADdbkHeQOHRe2yWFiNd2m7rdXzG9layjltkdLHfwyRNLrjhmaLlruh9CV92Fdm9RVQySOJgkL2922VpAcAPEXt+Jlzax/ZOmoKp6X463lx1va27JNglrGQzDwyxSQtIAuHkh7CHb2m7D53sbgqvi2wtZFKWiJ0rb+CSIAhw4ZvkPMH0J3rINj+y6WnqGzVL2Hu3F7Wxlzru1sSSBYC97a3sNy2SumPHudsufkeue8O2NbCbNuooHd4GiSSTvHhtjlAYGtYXcbWJ5Xcbc1kqIu0mppkyyuV3RERSqpVNM2RjmPaHMe1zHtcLhzXCzmkcQQSFyt2lbBPwmqLQCaeQudTvPy8YnH523t1Fjx06uXy4hhkNQzJPFHKzMHZZWNe3MNzrOBFwg5Z2P7M67EyDFHkhvrPNdsfXJxkP7unMhb12O7HaHD8r3N+8Tix72cAhp5xx/CzzNz1WdMYAAALACwA0AA3AKUBERAREQEREBERAREQEREHlzAd4Bsbi/A816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0" y="-919163"/>
            <a:ext cx="2419350" cy="1895476"/>
          </a:xfrm>
          <a:prstGeom prst="rect">
            <a:avLst/>
          </a:prstGeom>
          <a:noFill/>
          <a:ln w="9525">
            <a:noFill/>
            <a:miter lim="800000"/>
            <a:headEnd/>
            <a:tailEnd/>
          </a:ln>
        </p:spPr>
        <p:txBody>
          <a:bodyPr/>
          <a:lstStyle/>
          <a:p>
            <a:endParaRPr lang="en-US"/>
          </a:p>
        </p:txBody>
      </p:sp>
      <p:sp>
        <p:nvSpPr>
          <p:cNvPr id="82949" name="AutoShape 4" descr="data:image/jpeg;base64,/9j/4AAQSkZJRgABAQAAAQABAAD/2wCEAAkGBhIQERQUEhQUFRQWDxAQEhUQFhQUFBUVFBAXFBQQFBQXHSgeFxojGhQUHy8gIzMpLCwtFR4xNTEqNSYrLCkBCQoKDgwOGg8PGikgHyQsKSksLCksKSwpKTUsKSwpLC8pLCksKSkpKSwpLCopKSksKSwpLSkpKSkpLCkpKSkpKf/AABEIAMcA/gMBIgACEQEDEQH/xAAcAAEAAQUBAQAAAAAAAAAAAAAAAQMFBgcIAgT/xAA/EAABAwIDBQYDBQYFBQAAAAABAAIDBBEFEiEGMUFRYQcTInGBkTJSoQgUI0KCYnKSotHwJFOxweEWQ2PCw//EABkBAQADAQEAAAAAAAAAAAAAAAABAgQDBf/EAB8RAQEAAgIDAQEBAAAAAAAAAAABAhEDIQQSMSJBMv/aAAwDAQACEQMRAD8A3iiIgIiICIiAiIgIiICIiAiIgIiICIiAiIgIiICIiAiIgIiICIiAiIgIiICIiAiIgIiICIiAiIgIiICIiAiIgIiICIiAiIgIiICIiAiIgIiICIiAiIgIiICIiAiIgIiICIiAiIgIiICIiAiIgIiICIiAiIgIipzztjaXPcGtaC5znENaAN5JOgCCoqNVWxxC8j2MBNgZHNaCbXtcnfotabUdvNJBmZSNNS8XGf4IAf3vif6Cx5rSu0m1lViEveVEmY/lbuYwfKxm4D6niSg66BUrjSDEXsN2PewjjG5zfax0WW7P9sGJUhA77v2fJVXk9pL5x726KdDp5FrbZrtzoqgBtSDTP5uu+InpIBdv6gB1WfYfi0FQM0EscrecT2vHqWk2UD60REBERAREQEREBERAREQEREBERAREQEREBFQq62OFpfK9kbBvdI4NaPMnRYHj/bhh9PdsWepf/wCEZY79ZH2BHVocg2GqFbXRwMdJK9sbGi7nyODWjzJ0WhcX+0BWyXEEUMLeFwZn/wATrN/lWEY9tnV1zg6pldJb4QbBjerWN8IPUC6kbd2s7e4o7soI+9du72YFsQ6tZo5/rl9VqDaHbKsrzepnfIL3DL5Yx5Rts0edrqzueCqZUITmUXUKESm6XUIgqMfZV6PEZYJBJE90bwdHxuLXD1C+VLqdjbmB/aEqY42sqIGTOGhkDzEXD9poaRm6iw6BZPh32gqN2k8E8XVmSVvvdp+i59TMg6no+1rCZbAVTGk/5rZI7eZe0D6rJqHE4Z25oZY5W84ntePdpK4zD1Wpq18Tg6N7mOG5zHFrh5OGqDs9FzBg3bDilNb8fvm/LUjvP59H/VbN7P8AtoOIVLKaeBsb3MkLZInktLmNzZchFxoHa3O7qoG0kVMVDTpcX5HQ+y8VVfHELve1vmRf0G8qNpktV1Rq6xkTc0jg0df9AOKxzEtt2i4hGY7sz9B6DefWyw7EsbzOzTSC53ZiB6AcAuWXNJ87aOPx7e8uo2RTbQ08hsJADwz3bfyJ0X0y4lEwXdJG0c3PaB7krTNftVG1tmDMefAeqsdVVyT6vfYcr2Crjy3X6jpfGlv5roGkxOGa/dSxvtv7tzXW87FfUuZ2TOa8GJ5a8ahzCWn0KybDO1Kuh0e4SgG34gufferTln9Vz8XKf57byRa2w3tljdpLFlP7Lt/lfj0JCvY7UaDLcukHTu3E+WlwukylZ7x5T7GXL5q7EooG55pGRs+aVzWN93FYHVbUT4pFOMOqHU8sYsI5GR+MHc/Oblt91x8J377rQGM1tRJK77y6R0rXOY/vnOc9rgbFpzHSx4KZZVbLHQWOdt+HU9xE59Q/gIW2ZfrI+wt1bda9xrt9rpbinZFTtvobd7J/E/w/yrV5coupQueL7R1NW/PUSvldwLzcDo1u5o6ABfAZyqRKXRD0XLySouiJLpdFF0BLqLqbIIUqEUiUKhTdABS6hQoHoFTdeQpugm6zXscjLsYprcO/cfIU8mv1CwlbU+z5h2etnmO6KmyD96WQf+sbvdBsLtJFnwAbzHKR6OZv9ysPgrHEXJOo+nJZdt9Vj701vyQB3q5ztPbKVjjIGujtxy2vwWLkv6r1ODH8R5NbpruHLd5rBXyGWWR7tbuJF+Av4fos1ko7jKb2PxW4iwu31OnurVjNPEwANYG235QAPLRVxd5jurA/wtud1/XzVIz8Odx63tb6L7aOgFTKGkkRt8Ty36NWT/8AT9OWWEbfPe7zLt6mrd76YRSv0Out7dRr/wAq5vmDwNACBbTeSXX+gKo4pgxpiSLlhdmvxbwPnuXy9+N45aeu5Ez4maOx9j5XCoPlc0byofMd396cVTkuQpc8pGRbA4993roXE2a6QQScskhDTfyNnfpWQ9umw2gr4W7ssdUB/Cyf/Rp/T1WuoInXBGm4jz4FdJ007K2kaXgOZPTtL2nUESM8bT6khdcK8/nx+VyUl1ftuNlH4bVOhNyw+OF5/MwnS/7Q3H34rH7rQypRRdEE3UXUIgXS6hEC6XUJZBKKLqboJRQgH9SgIoUoJRQiCQugewLCO7onzEazTm37sQyN/mL1oOkpnSvaxgu5zg1o6ldJBwwrCY4Wu/E7rumHjmcLvk/TcnztzUW6WxxtuoxzFsSFRVTSaFrpHBt/lY3Iw26ht/VVIW2aB09NP7+qstPI0W0sNBb05/RXCMl9uQbc26D/AIKw5Xd29fGes0o4hhr3uux2VwuWngQvg/6Ykld+NNcb7Ri31KvLnWIzC4113GxXmKU3GpI3eah0eKbDWxNDWAAW1Ftb8yeK+gUxFjcAXIP9VUa4a3010B/rzUum3gg67uXMKCbfLWU926+LTX23rC8Y2fdG4OiNmE3N+HULNXS2JF+HBU5qbvGXHQqZ0XthkGEBoBc4WOvhvr5m9z6KuMJzAWGmu6+6yuE1HkJ0339+n9FQmr78dBuHD1VtrY47WydmULbXZRiHeUJjvrDO+Mc8r7SN+rnD0WoK2sGt+R/2WXdjWPDv6iO/xQsl9Y35f/orYMvlyeq/dtuDCag70DxwSNffjlccjh5ag/pC0CunNq8QilpZ4nkAPhew9LtIuuYy0g2O8Gx8xvWnGvLsES6hXQXS6KEE3UIoQSousk2W7PK/EiPu8J7u9jNL4IRz8ZHi8mglbi2d+z5RRM/xb31EhGuQmKNv7oacx8yfQIOekVetoZYHlk0b43jeyVrmOH6XAFfOglSHHdcgEi41tpuJHG1z7rypQew7ewWN3CxsMxtoACfhHT33KCQBa3iubm+luQA9dfL18qQ7j/ogW5+SlMylrS4gDUkgAcydAEGX9n1K2J5rJmP7mJ4Znaxzm5rZi0EC2Y+EfqKv2InE8Zqu8ghkMY8ETLERMZe5L5TZuY7zryA3Bbz2R2ebQUcFM234cYDyPzSHxSP9XFxV3Vbjt1w5PX+dueMRDoJHQ5myvjsJXQkljZPzxguAvlItcaac7ge8Mry0bza+Uj/b6lWWOuNLPURzAiRlROJGuBuSZHEEc7gg+oK+Shxh0lQ5sW5wFzyIPD3ssuWPb1cM8bhO91ncdS1wseup53Nr+gX1xx9L8FilbVuibcuzA2DgeGvxD3VzjeQNCbC2gO9UsX1YvzowBY8wdTvVsqa3LdrW+dt25UW1ULb5je/zbwvnkrAb5RoBfTjdCbnaoahzjexHmqEGKPgcWzaxF34cny3/ACP9dA7yupw6vzg5h4gTcHQ2ubEHiLf7rzXSBwLXDR1xbhZDe+1yrHNeDa3X+/b2WK1FFJPIxkABe+UQgOIaHEmzSXHTp18192DbP1M1PK6IulMEojkia0962NzbxyN/zBo8EDUZeKvGx+yU9TURfhPbHHNHJK+RrowAx4dkFwCXG1rDde5srzFyz5Zrq/GU7NdiVPHZ9c41Em8xtJbA3pbR0nrYH5VVqOz+OhqXS0kLssoeMsYNmZiCWcmtuBbhw4LY6LV6zWnlXPK3dc8bb7cinfLTOgeJW+B2ezQDobjfmBFiCNDe61fPPnc51gMzi4gbtVvHt+2GzsGIRDxMDY6kDiy9mTfpJynoQfylaJaVMmlbdvSXUJdSgUXWb7H9kNfiNn5e4gNj3tQCMw5xx/E/z0HVbp2S7GcPoLPc37xMLHvKgAtB5si+Fvmbkc0Gjtk+yzEMRs6OLu4T/wB6ouxhHNgtmf8ApFuoW59k+w6go7PmH3qUa3mAEQP7MOo/izei2MiDyxgAAAAAAAA0AA3ABekRB8mI4TBUtyTxRyt+WVjXjzs4aLBca7CMLnuY2yU7ucDyW3/ckzC3QWWxUQc9459nisiuaWaKccGvvDJ5C92H1IWvMb2VrKI2qaeWLW2Z7TkPlILtPoV2OvL4w4EEAgixB1BHIjig4mRdR7Q9jeGVlz3PcPP56UiPXrHYsPtfqtZbQfZ7rIrupJY6hvBr/wAGXy1JYfO48kGqVtHsH2Rjq6maaeNskcLIwzPewmMge1w6gRn+PqsBxHZesp5WxTU8zJHvDI2uY68jibBsZ3PJOnhuupdgNlGYbRRQhoEha2Sc7y6ZzRnJPIfCOjQgyNERBa8R2Xo6iRss1PDJI34XyRtc4chcjUdCtHdp+y1TQ4hLVRQk00pa5romksZ+G1ro3ho8BzNuDuNx1C6FRRZtfDO43ccn0sr6skOOUCzieB1Nmi+m8FXyjxvUsfvGoy8bcbc1trtH7O34iGSU72xTMb3fjuGPjzF2UkAlpBLiCAfiIPMYdhPYTUmZrqmojaxpDv8AD53SHmAXtaG+evkuF47vpvw8qa3l9Y/L3kp8ADdbkHeQOHRe2yWFiNd2m7rdXzG9layjltkdLHfwyRNLrjhmaLlruh9CV92Fdm9RVQySOJgkL2922VpAcAPEXt+Jlzax/ZOmoKp6X463lx1va27JNglrGQzDwyxSQtIAuHkh7CHb2m7D53sbgqvi2wtZFKWiJ0rb+CSIAhw4ZvkPMH0J3rINj+y6WnqGzVL2Hu3F7Wxlzru1sSSBYC97a3sNy2SumPHudsufkeue8O2NbCbNuooHd4GiSSTvHhtjlAYGtYXcbWJ5Xcbc1kqIu0mppkyyuV3RERSqpVNM2RjmPaHMe1zHtcLhzXCzmkcQQSFyt2lbBPwmqLQCaeQudTvPy8YnH523t1Fjx06uXy4hhkNQzJPFHKzMHZZWNe3MNzrOBFwg5Z2P7M67EyDFHkhvrPNdsfXJxkP7unMhb12O7HaHD8r3N+8Tix72cAhp5xx/CzzNz1WdMYAAALACwA0AA3AKUBERAREQEREBERAREQEREHlzAd4Bsbi/A816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52400" y="-766763"/>
            <a:ext cx="2419350" cy="1895476"/>
          </a:xfrm>
          <a:prstGeom prst="rect">
            <a:avLst/>
          </a:prstGeom>
          <a:noFill/>
          <a:ln w="9525">
            <a:noFill/>
            <a:miter lim="800000"/>
            <a:headEnd/>
            <a:tailEnd/>
          </a:ln>
        </p:spPr>
        <p:txBody>
          <a:bodyPr/>
          <a:lstStyle/>
          <a:p>
            <a:endParaRPr lang="en-US"/>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63525"/>
            <a:ext cx="8229600" cy="755650"/>
          </a:xfrm>
        </p:spPr>
        <p:txBody>
          <a:bodyPr/>
          <a:lstStyle/>
          <a:p>
            <a:pPr>
              <a:defRPr/>
            </a:pPr>
            <a:r>
              <a:rPr lang="en-US" dirty="0" smtClean="0"/>
              <a:t>Online Networking Principles</a:t>
            </a:r>
            <a:endParaRPr lang="en-US" dirty="0"/>
          </a:p>
        </p:txBody>
      </p:sp>
      <p:sp>
        <p:nvSpPr>
          <p:cNvPr id="29698"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B83D9F8F-5EF3-45C4-BBA7-70AEE4310737}" type="slidenum">
              <a:rPr lang="en-US" smtClean="0"/>
              <a:pPr fontAlgn="base">
                <a:spcBef>
                  <a:spcPct val="0"/>
                </a:spcBef>
                <a:spcAft>
                  <a:spcPct val="0"/>
                </a:spcAft>
              </a:pPr>
              <a:t>3</a:t>
            </a:fld>
            <a:endParaRPr lang="en-US" smtClean="0"/>
          </a:p>
        </p:txBody>
      </p:sp>
      <p:sp>
        <p:nvSpPr>
          <p:cNvPr id="29699" name="Content Placeholder 2"/>
          <p:cNvSpPr>
            <a:spLocks noGrp="1"/>
          </p:cNvSpPr>
          <p:nvPr/>
        </p:nvSpPr>
        <p:spPr bwMode="gray">
          <a:xfrm>
            <a:off x="4748213" y="1347788"/>
            <a:ext cx="4408487" cy="4822825"/>
          </a:xfrm>
          <a:prstGeom prst="rect">
            <a:avLst/>
          </a:prstGeom>
          <a:noFill/>
          <a:ln w="12700">
            <a:noFill/>
            <a:miter lim="800000"/>
            <a:headEnd/>
            <a:tailEnd/>
          </a:ln>
        </p:spPr>
        <p:txBody>
          <a:bodyPr lIns="90488" tIns="44450" rIns="90488" bIns="44450"/>
          <a:lstStyle/>
          <a:p>
            <a:pPr marL="231775" indent="-231775">
              <a:lnSpc>
                <a:spcPct val="90000"/>
              </a:lnSpc>
              <a:spcBef>
                <a:spcPct val="25000"/>
              </a:spcBef>
              <a:buClr>
                <a:schemeClr val="tx1"/>
              </a:buClr>
              <a:buFontTx/>
              <a:buChar char="•"/>
            </a:pPr>
            <a:r>
              <a:rPr lang="en-US" sz="1600" b="1"/>
              <a:t>More Than a Job Search</a:t>
            </a:r>
          </a:p>
          <a:p>
            <a:pPr marL="466725" lvl="1" indent="-285750">
              <a:lnSpc>
                <a:spcPct val="90000"/>
              </a:lnSpc>
              <a:spcBef>
                <a:spcPct val="25000"/>
              </a:spcBef>
              <a:buClr>
                <a:schemeClr val="tx1"/>
              </a:buClr>
              <a:buFontTx/>
              <a:buChar char="–"/>
            </a:pPr>
            <a:r>
              <a:rPr lang="en-US" sz="1400"/>
              <a:t>Identify opportunities to grow.</a:t>
            </a:r>
          </a:p>
          <a:p>
            <a:pPr marL="466725" lvl="1" indent="-285750">
              <a:lnSpc>
                <a:spcPct val="90000"/>
              </a:lnSpc>
              <a:spcBef>
                <a:spcPct val="25000"/>
              </a:spcBef>
              <a:buClr>
                <a:schemeClr val="tx1"/>
              </a:buClr>
              <a:buFontTx/>
              <a:buChar char="–"/>
            </a:pPr>
            <a:r>
              <a:rPr lang="en-US" sz="1400"/>
              <a:t>Volunteer roles/ interest groups.</a:t>
            </a:r>
          </a:p>
          <a:p>
            <a:pPr marL="466725" lvl="1" indent="-285750">
              <a:lnSpc>
                <a:spcPct val="90000"/>
              </a:lnSpc>
              <a:spcBef>
                <a:spcPct val="25000"/>
              </a:spcBef>
              <a:buClr>
                <a:schemeClr val="tx1"/>
              </a:buClr>
              <a:buFontTx/>
              <a:buChar char="–"/>
            </a:pPr>
            <a:r>
              <a:rPr lang="en-US" sz="1400"/>
              <a:t>Find roles faster.</a:t>
            </a:r>
          </a:p>
          <a:p>
            <a:pPr marL="231775" indent="-231775">
              <a:lnSpc>
                <a:spcPct val="90000"/>
              </a:lnSpc>
              <a:spcBef>
                <a:spcPct val="25000"/>
              </a:spcBef>
              <a:buClr>
                <a:schemeClr val="tx1"/>
              </a:buClr>
              <a:buFontTx/>
              <a:buChar char="•"/>
            </a:pPr>
            <a:r>
              <a:rPr lang="en-US" sz="1600" b="1"/>
              <a:t>Build Your Online Brand</a:t>
            </a:r>
          </a:p>
          <a:p>
            <a:pPr marL="466725" lvl="1" indent="-285750">
              <a:lnSpc>
                <a:spcPct val="90000"/>
              </a:lnSpc>
              <a:spcBef>
                <a:spcPct val="25000"/>
              </a:spcBef>
              <a:buClr>
                <a:schemeClr val="tx1"/>
              </a:buClr>
              <a:buFontTx/>
              <a:buChar char="–"/>
            </a:pPr>
            <a:r>
              <a:rPr lang="en-US" sz="1400"/>
              <a:t>Establish your skills and credibility.</a:t>
            </a:r>
          </a:p>
          <a:p>
            <a:pPr marL="466725" lvl="1" indent="-285750">
              <a:lnSpc>
                <a:spcPct val="90000"/>
              </a:lnSpc>
              <a:spcBef>
                <a:spcPct val="25000"/>
              </a:spcBef>
              <a:buClr>
                <a:schemeClr val="tx1"/>
              </a:buClr>
              <a:buFontTx/>
              <a:buChar char="–"/>
            </a:pPr>
            <a:r>
              <a:rPr lang="en-US" sz="1400"/>
              <a:t>Show off your successes.</a:t>
            </a:r>
          </a:p>
          <a:p>
            <a:pPr marL="466725" lvl="1" indent="-285750">
              <a:lnSpc>
                <a:spcPct val="90000"/>
              </a:lnSpc>
              <a:spcBef>
                <a:spcPct val="25000"/>
              </a:spcBef>
              <a:buClr>
                <a:schemeClr val="tx1"/>
              </a:buClr>
              <a:buFontTx/>
              <a:buChar char="–"/>
            </a:pPr>
            <a:r>
              <a:rPr lang="en-US" sz="1400"/>
              <a:t>Make recruiters come to you.</a:t>
            </a:r>
          </a:p>
          <a:p>
            <a:pPr marL="231775" indent="-231775">
              <a:lnSpc>
                <a:spcPct val="90000"/>
              </a:lnSpc>
              <a:spcBef>
                <a:spcPct val="25000"/>
              </a:spcBef>
              <a:buClr>
                <a:srgbClr val="000000"/>
              </a:buClr>
              <a:buFontTx/>
              <a:buChar char="•"/>
            </a:pPr>
            <a:r>
              <a:rPr lang="en-US" sz="1600" b="1">
                <a:solidFill>
                  <a:srgbClr val="000000"/>
                </a:solidFill>
              </a:rPr>
              <a:t>Be a Resource for Others</a:t>
            </a:r>
          </a:p>
          <a:p>
            <a:pPr marL="466725" lvl="1" indent="-285750">
              <a:lnSpc>
                <a:spcPct val="90000"/>
              </a:lnSpc>
              <a:spcBef>
                <a:spcPct val="25000"/>
              </a:spcBef>
              <a:buClr>
                <a:srgbClr val="000000"/>
              </a:buClr>
              <a:buFontTx/>
              <a:buChar char="–"/>
            </a:pPr>
            <a:r>
              <a:rPr lang="en-US" sz="1400">
                <a:solidFill>
                  <a:srgbClr val="000000"/>
                </a:solidFill>
              </a:rPr>
              <a:t>Make it easy for people to ask you for help.</a:t>
            </a:r>
          </a:p>
          <a:p>
            <a:pPr marL="466725" lvl="1" indent="-285750">
              <a:lnSpc>
                <a:spcPct val="90000"/>
              </a:lnSpc>
              <a:spcBef>
                <a:spcPct val="25000"/>
              </a:spcBef>
              <a:buClr>
                <a:srgbClr val="000000"/>
              </a:buClr>
              <a:buFontTx/>
              <a:buChar char="–"/>
            </a:pPr>
            <a:r>
              <a:rPr lang="en-US" sz="1400">
                <a:solidFill>
                  <a:srgbClr val="000000"/>
                </a:solidFill>
              </a:rPr>
              <a:t>Build a pool of people you can ask for favors when you need them.</a:t>
            </a:r>
          </a:p>
          <a:p>
            <a:pPr marL="231775" indent="-231775">
              <a:lnSpc>
                <a:spcPct val="90000"/>
              </a:lnSpc>
              <a:spcBef>
                <a:spcPct val="25000"/>
              </a:spcBef>
              <a:buClr>
                <a:srgbClr val="000000"/>
              </a:buClr>
              <a:buFontTx/>
              <a:buChar char="•"/>
            </a:pPr>
            <a:r>
              <a:rPr lang="en-US" sz="1600" b="1">
                <a:solidFill>
                  <a:srgbClr val="000000"/>
                </a:solidFill>
              </a:rPr>
              <a:t>Identify the People Who Can Help</a:t>
            </a:r>
          </a:p>
          <a:p>
            <a:pPr marL="466725" lvl="1" indent="-285750">
              <a:lnSpc>
                <a:spcPct val="90000"/>
              </a:lnSpc>
              <a:spcBef>
                <a:spcPct val="25000"/>
              </a:spcBef>
              <a:buClr>
                <a:srgbClr val="000000"/>
              </a:buClr>
              <a:buFontTx/>
              <a:buChar char="–"/>
            </a:pPr>
            <a:r>
              <a:rPr lang="en-US" sz="1400">
                <a:solidFill>
                  <a:srgbClr val="000000"/>
                </a:solidFill>
              </a:rPr>
              <a:t>Find the experts fast.</a:t>
            </a:r>
          </a:p>
          <a:p>
            <a:pPr marL="466725" lvl="1" indent="-285750">
              <a:lnSpc>
                <a:spcPct val="90000"/>
              </a:lnSpc>
              <a:spcBef>
                <a:spcPct val="25000"/>
              </a:spcBef>
              <a:buClr>
                <a:srgbClr val="000000"/>
              </a:buClr>
              <a:buFontTx/>
              <a:buChar char="–"/>
            </a:pPr>
            <a:r>
              <a:rPr lang="en-US" sz="1400">
                <a:solidFill>
                  <a:srgbClr val="000000"/>
                </a:solidFill>
              </a:rPr>
              <a:t>Leverage your entire network’s expertise.</a:t>
            </a:r>
          </a:p>
          <a:p>
            <a:pPr marL="231775" indent="-231775">
              <a:lnSpc>
                <a:spcPct val="90000"/>
              </a:lnSpc>
              <a:spcBef>
                <a:spcPct val="25000"/>
              </a:spcBef>
              <a:buClr>
                <a:srgbClr val="000000"/>
              </a:buClr>
              <a:buFontTx/>
              <a:buChar char="•"/>
            </a:pPr>
            <a:r>
              <a:rPr lang="en-US" sz="1600" b="1">
                <a:solidFill>
                  <a:srgbClr val="000000"/>
                </a:solidFill>
              </a:rPr>
              <a:t>Don’t Be “That Guy”</a:t>
            </a:r>
          </a:p>
          <a:p>
            <a:pPr marL="466725" lvl="1" indent="-285750">
              <a:lnSpc>
                <a:spcPct val="90000"/>
              </a:lnSpc>
              <a:spcBef>
                <a:spcPct val="25000"/>
              </a:spcBef>
              <a:buClr>
                <a:srgbClr val="000000"/>
              </a:buClr>
              <a:buFontTx/>
              <a:buChar char="–"/>
            </a:pPr>
            <a:r>
              <a:rPr lang="en-US" sz="1400">
                <a:solidFill>
                  <a:srgbClr val="000000"/>
                </a:solidFill>
              </a:rPr>
              <a:t>Employers will find your profile.</a:t>
            </a:r>
          </a:p>
          <a:p>
            <a:pPr marL="466725" lvl="1" indent="-285750">
              <a:lnSpc>
                <a:spcPct val="90000"/>
              </a:lnSpc>
              <a:spcBef>
                <a:spcPct val="25000"/>
              </a:spcBef>
              <a:buClr>
                <a:srgbClr val="000000"/>
              </a:buClr>
              <a:buFontTx/>
              <a:buChar char="–"/>
            </a:pPr>
            <a:r>
              <a:rPr lang="en-US" sz="1400">
                <a:solidFill>
                  <a:srgbClr val="000000"/>
                </a:solidFill>
              </a:rPr>
              <a:t>The Internet is forever.</a:t>
            </a:r>
          </a:p>
          <a:p>
            <a:pPr marL="466725" lvl="1" indent="-285750">
              <a:lnSpc>
                <a:spcPct val="90000"/>
              </a:lnSpc>
              <a:spcBef>
                <a:spcPct val="25000"/>
              </a:spcBef>
              <a:buClr>
                <a:schemeClr val="tx1"/>
              </a:buClr>
              <a:buFontTx/>
              <a:buChar char="–"/>
            </a:pPr>
            <a:endParaRPr lang="en-US" sz="1400"/>
          </a:p>
        </p:txBody>
      </p:sp>
      <p:pic>
        <p:nvPicPr>
          <p:cNvPr id="7" name="Picture 6"/>
          <p:cNvPicPr>
            <a:picLocks noChangeAspect="1" noChangeArrowheads="1"/>
          </p:cNvPicPr>
          <p:nvPr/>
        </p:nvPicPr>
        <p:blipFill rotWithShape="1">
          <a:blip r:embed="rId3">
            <a:extLst>
              <a:ext uri="{BEBA8EAE-BF5A-486C-A8C5-ECC9F3942E4B}"/>
              <a:ext uri="{28A0092B-C50C-407E-A947-70E740481C1C}"/>
            </a:extLst>
          </a:blip>
          <a:srcRect l="9768" r="9768"/>
          <a:stretch/>
        </p:blipFill>
        <p:spPr bwMode="auto">
          <a:xfrm>
            <a:off x="117475" y="1367290"/>
            <a:ext cx="4631227" cy="4434229"/>
          </a:xfrm>
          <a:prstGeom prst="ellipse">
            <a:avLst/>
          </a:prstGeom>
          <a:noFill/>
          <a:ln>
            <a:noFill/>
          </a:ln>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3175"/>
            <a:ext cx="8229600" cy="755650"/>
          </a:xfrm>
        </p:spPr>
        <p:txBody>
          <a:bodyPr/>
          <a:lstStyle/>
          <a:p>
            <a:pPr>
              <a:defRPr/>
            </a:pPr>
            <a:r>
              <a:rPr lang="en-US" dirty="0" smtClean="0"/>
              <a:t/>
            </a:r>
            <a:br>
              <a:rPr lang="en-US" dirty="0" smtClean="0"/>
            </a:br>
            <a:r>
              <a:rPr lang="en-US" dirty="0" smtClean="0"/>
              <a:t>Networking Activity </a:t>
            </a:r>
            <a:endParaRPr lang="en-US" dirty="0"/>
          </a:p>
        </p:txBody>
      </p:sp>
      <p:sp>
        <p:nvSpPr>
          <p:cNvPr id="3" name="Text Placeholder 2"/>
          <p:cNvSpPr>
            <a:spLocks noGrp="1"/>
          </p:cNvSpPr>
          <p:nvPr>
            <p:ph type="body" sz="quarter" idx="10"/>
          </p:nvPr>
        </p:nvSpPr>
        <p:spPr>
          <a:xfrm>
            <a:off x="447675" y="1292225"/>
            <a:ext cx="8229600" cy="4079875"/>
          </a:xfrm>
        </p:spPr>
        <p:txBody>
          <a:bodyPr>
            <a:normAutofit/>
          </a:bodyPr>
          <a:lstStyle/>
          <a:p>
            <a:pPr>
              <a:defRPr/>
            </a:pPr>
            <a:r>
              <a:rPr lang="en-US" dirty="0" smtClean="0"/>
              <a:t>Scenario: </a:t>
            </a:r>
            <a:r>
              <a:rPr lang="en-US" dirty="0"/>
              <a:t>you are leaving a job fair, and you happen to catch the nametag of the person next to you at the coat check: it is one of the hiring managers at a company in which you are interested. </a:t>
            </a:r>
            <a:r>
              <a:rPr lang="en-US" dirty="0" smtClean="0"/>
              <a:t>You have 30 seconds to introduce yourself and make an impression!</a:t>
            </a:r>
          </a:p>
          <a:p>
            <a:pPr marL="342900" lvl="1" indent="-342900">
              <a:lnSpc>
                <a:spcPts val="2400"/>
              </a:lnSpc>
              <a:buFont typeface="Arial" pitchFamily="34" charset="0"/>
              <a:buChar char="•"/>
              <a:defRPr/>
            </a:pPr>
            <a:r>
              <a:rPr lang="en-US" sz="2200" dirty="0"/>
              <a:t>Turn to the person next to you and introduce yourself and why you should be hired for the job they have </a:t>
            </a:r>
            <a:r>
              <a:rPr lang="en-US" sz="2200" dirty="0" smtClean="0"/>
              <a:t>open</a:t>
            </a:r>
          </a:p>
          <a:p>
            <a:pPr marL="342900" lvl="1" indent="-342900">
              <a:lnSpc>
                <a:spcPts val="2400"/>
              </a:lnSpc>
              <a:buFont typeface="Arial" pitchFamily="34" charset="0"/>
              <a:buChar char="•"/>
              <a:defRPr/>
            </a:pPr>
            <a:r>
              <a:rPr lang="en-US" sz="2200" dirty="0" smtClean="0"/>
              <a:t>Ask the other person for feedback on improvements or changes, then switch roles</a:t>
            </a:r>
            <a:endParaRPr lang="en-US" sz="2200" dirty="0"/>
          </a:p>
          <a:p>
            <a:pPr marL="342900" indent="-342900">
              <a:buFont typeface="Arial" pitchFamily="34" charset="0"/>
              <a:buChar char="•"/>
              <a:defRPr/>
            </a:pPr>
            <a:endParaRPr lang="en-US" dirty="0"/>
          </a:p>
        </p:txBody>
      </p:sp>
      <p:sp>
        <p:nvSpPr>
          <p:cNvPr id="4" name="Text Placeholder 3"/>
          <p:cNvSpPr>
            <a:spLocks noGrp="1"/>
          </p:cNvSpPr>
          <p:nvPr>
            <p:ph type="body" sz="quarter" idx="11"/>
          </p:nvPr>
        </p:nvSpPr>
        <p:spPr>
          <a:xfrm>
            <a:off x="447675" y="728663"/>
            <a:ext cx="8229600" cy="355600"/>
          </a:xfrm>
        </p:spPr>
        <p:txBody>
          <a:bodyPr/>
          <a:lstStyle/>
          <a:p>
            <a:pPr indent="0">
              <a:buFontTx/>
              <a:buNone/>
              <a:defRPr/>
            </a:pPr>
            <a:r>
              <a:rPr lang="en-US" dirty="0" smtClean="0"/>
              <a:t>Elevator Speech</a:t>
            </a:r>
            <a:endParaRPr lang="en-US" dirty="0"/>
          </a:p>
        </p:txBody>
      </p:sp>
      <p:sp>
        <p:nvSpPr>
          <p:cNvPr id="84996"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34675E9C-13DD-46ED-8970-4374FB4B5E7A}" type="slidenum">
              <a:rPr lang="en-US" smtClean="0"/>
              <a:pPr fontAlgn="base">
                <a:spcBef>
                  <a:spcPct val="0"/>
                </a:spcBef>
                <a:spcAft>
                  <a:spcPct val="0"/>
                </a:spcAft>
              </a:pPr>
              <a:t>30</a:t>
            </a:fld>
            <a:endParaRPr lang="en-US" smtClean="0"/>
          </a:p>
        </p:txBody>
      </p:sp>
      <p:pic>
        <p:nvPicPr>
          <p:cNvPr id="84997" name="Picture 2" descr="http://t3.gstatic.com/images?q=tbn:ANd9GcTECB37r-fP0PXH82nTttjRd5kyuM7ZcYm0A1RV41zHC_TWCWb20g"/>
          <p:cNvPicPr>
            <a:picLocks noChangeAspect="1" noChangeArrowheads="1"/>
          </p:cNvPicPr>
          <p:nvPr/>
        </p:nvPicPr>
        <p:blipFill>
          <a:blip r:embed="rId3"/>
          <a:srcRect/>
          <a:stretch>
            <a:fillRect/>
          </a:stretch>
        </p:blipFill>
        <p:spPr bwMode="auto">
          <a:xfrm>
            <a:off x="2794000" y="3919538"/>
            <a:ext cx="3267075" cy="217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63525"/>
            <a:ext cx="8229600" cy="755650"/>
          </a:xfrm>
        </p:spPr>
        <p:txBody>
          <a:bodyPr/>
          <a:lstStyle/>
          <a:p>
            <a:pPr>
              <a:defRPr/>
            </a:pPr>
            <a:r>
              <a:rPr lang="en-US" dirty="0" smtClean="0"/>
              <a:t>Navigating Job Fairs</a:t>
            </a:r>
            <a:endParaRPr lang="en-US" dirty="0"/>
          </a:p>
        </p:txBody>
      </p:sp>
      <p:sp>
        <p:nvSpPr>
          <p:cNvPr id="3" name="Text Placeholder 2"/>
          <p:cNvSpPr>
            <a:spLocks noGrp="1"/>
          </p:cNvSpPr>
          <p:nvPr>
            <p:ph type="body" sz="quarter" idx="10"/>
          </p:nvPr>
        </p:nvSpPr>
        <p:spPr>
          <a:xfrm>
            <a:off x="447675" y="1177925"/>
            <a:ext cx="8229600" cy="4079875"/>
          </a:xfrm>
        </p:spPr>
        <p:txBody>
          <a:bodyPr>
            <a:noAutofit/>
          </a:bodyPr>
          <a:lstStyle/>
          <a:p>
            <a:pPr marL="285750" indent="-285750">
              <a:spcBef>
                <a:spcPts val="600"/>
              </a:spcBef>
              <a:buFont typeface="Arial" pitchFamily="34" charset="0"/>
              <a:buChar char="•"/>
              <a:defRPr/>
            </a:pPr>
            <a:r>
              <a:rPr lang="en-US" dirty="0"/>
              <a:t>Prepare in </a:t>
            </a:r>
            <a:r>
              <a:rPr lang="en-US" dirty="0" smtClean="0"/>
              <a:t>advance:</a:t>
            </a:r>
          </a:p>
          <a:p>
            <a:pPr marL="914400" lvl="3" indent="-228600">
              <a:spcBef>
                <a:spcPts val="600"/>
              </a:spcBef>
              <a:defRPr/>
            </a:pPr>
            <a:r>
              <a:rPr lang="en-US" sz="2200" dirty="0" smtClean="0"/>
              <a:t>Identify firms and jobs that interest you (and apply in advance)</a:t>
            </a:r>
          </a:p>
          <a:p>
            <a:pPr marL="914400" lvl="3" indent="-228600">
              <a:spcBef>
                <a:spcPts val="600"/>
              </a:spcBef>
              <a:defRPr/>
            </a:pPr>
            <a:r>
              <a:rPr lang="en-US" sz="2200" dirty="0" smtClean="0"/>
              <a:t>Find </a:t>
            </a:r>
            <a:r>
              <a:rPr lang="en-US" sz="2200" dirty="0"/>
              <a:t>out more about the company </a:t>
            </a:r>
            <a:r>
              <a:rPr lang="en-US" sz="2200" dirty="0" smtClean="0"/>
              <a:t>(beyond </a:t>
            </a:r>
            <a:r>
              <a:rPr lang="en-US" sz="2200" dirty="0"/>
              <a:t>their </a:t>
            </a:r>
            <a:r>
              <a:rPr lang="en-US" sz="2200" dirty="0" smtClean="0"/>
              <a:t>website)</a:t>
            </a:r>
          </a:p>
          <a:p>
            <a:pPr marL="285750" indent="-285750">
              <a:spcBef>
                <a:spcPts val="600"/>
              </a:spcBef>
              <a:buFont typeface="Arial" pitchFamily="34" charset="0"/>
              <a:buChar char="•"/>
              <a:defRPr/>
            </a:pPr>
            <a:r>
              <a:rPr lang="en-US" dirty="0" smtClean="0"/>
              <a:t>Bring </a:t>
            </a:r>
            <a:r>
              <a:rPr lang="en-US" dirty="0"/>
              <a:t>plenty of business cards and resumes (and something to file away business cards and brochures </a:t>
            </a:r>
            <a:r>
              <a:rPr lang="en-US" dirty="0" smtClean="0"/>
              <a:t>received)</a:t>
            </a:r>
          </a:p>
          <a:p>
            <a:pPr marL="285750" indent="-285750">
              <a:spcBef>
                <a:spcPts val="600"/>
              </a:spcBef>
              <a:buFont typeface="Arial" pitchFamily="34" charset="0"/>
              <a:buChar char="•"/>
              <a:defRPr/>
            </a:pPr>
            <a:r>
              <a:rPr lang="en-US" dirty="0" smtClean="0"/>
              <a:t>Be </a:t>
            </a:r>
            <a:r>
              <a:rPr lang="en-US" dirty="0"/>
              <a:t>your best self: dress as you would for a job interview, smile, and be full of </a:t>
            </a:r>
            <a:r>
              <a:rPr lang="en-US" dirty="0" smtClean="0"/>
              <a:t>energy</a:t>
            </a:r>
          </a:p>
          <a:p>
            <a:pPr marL="285750" indent="-285750">
              <a:spcBef>
                <a:spcPts val="600"/>
              </a:spcBef>
              <a:buFont typeface="Arial" pitchFamily="34" charset="0"/>
              <a:buChar char="•"/>
              <a:defRPr/>
            </a:pPr>
            <a:r>
              <a:rPr lang="en-US" dirty="0" smtClean="0"/>
              <a:t>Practice </a:t>
            </a:r>
            <a:r>
              <a:rPr lang="en-US" dirty="0"/>
              <a:t>your Elevator Speech! </a:t>
            </a:r>
            <a:endParaRPr lang="en-US" dirty="0" smtClean="0"/>
          </a:p>
          <a:p>
            <a:pPr marL="285750" indent="-285750">
              <a:spcBef>
                <a:spcPts val="600"/>
              </a:spcBef>
              <a:buFont typeface="Arial" pitchFamily="34" charset="0"/>
              <a:buChar char="•"/>
              <a:defRPr/>
            </a:pPr>
            <a:r>
              <a:rPr lang="en-US" dirty="0" smtClean="0"/>
              <a:t>Be </a:t>
            </a:r>
            <a:r>
              <a:rPr lang="en-US" dirty="0"/>
              <a:t>polite and </a:t>
            </a:r>
            <a:r>
              <a:rPr lang="en-US" dirty="0" smtClean="0"/>
              <a:t>patient</a:t>
            </a:r>
          </a:p>
          <a:p>
            <a:pPr marL="285750" indent="-285750">
              <a:spcBef>
                <a:spcPts val="600"/>
              </a:spcBef>
              <a:buFont typeface="Arial" pitchFamily="34" charset="0"/>
              <a:buChar char="•"/>
              <a:defRPr/>
            </a:pPr>
            <a:r>
              <a:rPr lang="en-US" dirty="0" smtClean="0"/>
              <a:t>Take notes</a:t>
            </a:r>
          </a:p>
          <a:p>
            <a:pPr marL="285750" indent="-285750">
              <a:spcBef>
                <a:spcPts val="600"/>
              </a:spcBef>
              <a:buFont typeface="Arial" pitchFamily="34" charset="0"/>
              <a:buChar char="•"/>
              <a:defRPr/>
            </a:pPr>
            <a:r>
              <a:rPr lang="en-US" dirty="0" smtClean="0"/>
              <a:t>Follow-up immediately</a:t>
            </a:r>
            <a:endParaRPr lang="en-US" dirty="0"/>
          </a:p>
        </p:txBody>
      </p:sp>
      <p:sp>
        <p:nvSpPr>
          <p:cNvPr id="87043"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3D46E312-B4D5-4B60-AE62-1EC21E1B581E}" type="slidenum">
              <a:rPr lang="en-US" smtClean="0"/>
              <a:pPr fontAlgn="base">
                <a:spcBef>
                  <a:spcPct val="0"/>
                </a:spcBef>
                <a:spcAft>
                  <a:spcPct val="0"/>
                </a:spcAft>
              </a:pPr>
              <a:t>31</a:t>
            </a:fld>
            <a:endParaRPr lang="en-US" smtClean="0"/>
          </a:p>
        </p:txBody>
      </p:sp>
      <p:pic>
        <p:nvPicPr>
          <p:cNvPr id="87044" name="Picture 2" descr="How to Navigate a Job Fair "/>
          <p:cNvPicPr>
            <a:picLocks noChangeAspect="1" noChangeArrowheads="1"/>
          </p:cNvPicPr>
          <p:nvPr/>
        </p:nvPicPr>
        <p:blipFill>
          <a:blip r:embed="rId3"/>
          <a:srcRect/>
          <a:stretch>
            <a:fillRect/>
          </a:stretch>
        </p:blipFill>
        <p:spPr bwMode="auto">
          <a:xfrm>
            <a:off x="5207000" y="3632200"/>
            <a:ext cx="29337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301625"/>
            <a:ext cx="8229600" cy="755650"/>
          </a:xfrm>
        </p:spPr>
        <p:txBody>
          <a:bodyPr/>
          <a:lstStyle/>
          <a:p>
            <a:pPr>
              <a:defRPr/>
            </a:pPr>
            <a:r>
              <a:rPr lang="en-US" dirty="0" smtClean="0"/>
              <a:t>Wrap Up</a:t>
            </a:r>
            <a:endParaRPr lang="en-US" dirty="0"/>
          </a:p>
        </p:txBody>
      </p:sp>
      <p:sp>
        <p:nvSpPr>
          <p:cNvPr id="3" name="Text Placeholder 2"/>
          <p:cNvSpPr>
            <a:spLocks noGrp="1"/>
          </p:cNvSpPr>
          <p:nvPr>
            <p:ph type="body" sz="quarter" idx="10"/>
          </p:nvPr>
        </p:nvSpPr>
        <p:spPr>
          <a:xfrm>
            <a:off x="447675" y="1254125"/>
            <a:ext cx="8229600" cy="4079875"/>
          </a:xfrm>
        </p:spPr>
        <p:txBody>
          <a:bodyPr>
            <a:noAutofit/>
          </a:bodyPr>
          <a:lstStyle/>
          <a:p>
            <a:pPr marL="342900" indent="-342900">
              <a:lnSpc>
                <a:spcPct val="100000"/>
              </a:lnSpc>
              <a:spcBef>
                <a:spcPts val="300"/>
              </a:spcBef>
              <a:spcAft>
                <a:spcPts val="300"/>
              </a:spcAft>
              <a:buFont typeface="Arial" pitchFamily="34" charset="0"/>
              <a:buChar char="•"/>
              <a:defRPr/>
            </a:pPr>
            <a:r>
              <a:rPr lang="en-US" dirty="0" smtClean="0"/>
              <a:t>Any Questions?</a:t>
            </a:r>
          </a:p>
          <a:p>
            <a:pPr marL="342900" indent="-342900">
              <a:lnSpc>
                <a:spcPct val="100000"/>
              </a:lnSpc>
              <a:spcBef>
                <a:spcPts val="300"/>
              </a:spcBef>
              <a:spcAft>
                <a:spcPts val="300"/>
              </a:spcAft>
              <a:buFont typeface="Arial" pitchFamily="34" charset="0"/>
              <a:buChar char="•"/>
              <a:defRPr/>
            </a:pPr>
            <a:endParaRPr lang="en-US" dirty="0"/>
          </a:p>
          <a:p>
            <a:pPr marL="342900" indent="-342900">
              <a:lnSpc>
                <a:spcPct val="100000"/>
              </a:lnSpc>
              <a:spcBef>
                <a:spcPts val="300"/>
              </a:spcBef>
              <a:spcAft>
                <a:spcPts val="300"/>
              </a:spcAft>
              <a:buFont typeface="Arial" pitchFamily="34" charset="0"/>
              <a:buChar char="•"/>
              <a:defRPr/>
            </a:pPr>
            <a:endParaRPr lang="en-US" dirty="0" smtClean="0"/>
          </a:p>
          <a:p>
            <a:pPr marL="342900" indent="-342900">
              <a:lnSpc>
                <a:spcPct val="100000"/>
              </a:lnSpc>
              <a:spcBef>
                <a:spcPts val="300"/>
              </a:spcBef>
              <a:spcAft>
                <a:spcPts val="300"/>
              </a:spcAft>
              <a:buFont typeface="Arial" pitchFamily="34" charset="0"/>
              <a:buChar char="•"/>
              <a:defRPr/>
            </a:pPr>
            <a:endParaRPr lang="en-US" dirty="0"/>
          </a:p>
          <a:p>
            <a:pPr marL="342900" indent="-342900">
              <a:lnSpc>
                <a:spcPct val="100000"/>
              </a:lnSpc>
              <a:spcBef>
                <a:spcPts val="300"/>
              </a:spcBef>
              <a:spcAft>
                <a:spcPts val="300"/>
              </a:spcAft>
              <a:buFont typeface="Arial" pitchFamily="34" charset="0"/>
              <a:buChar char="•"/>
              <a:defRPr/>
            </a:pPr>
            <a:endParaRPr lang="en-US" dirty="0" smtClean="0"/>
          </a:p>
          <a:p>
            <a:pPr marL="342900" indent="-342900">
              <a:lnSpc>
                <a:spcPct val="100000"/>
              </a:lnSpc>
              <a:spcBef>
                <a:spcPts val="300"/>
              </a:spcBef>
              <a:spcAft>
                <a:spcPts val="300"/>
              </a:spcAft>
              <a:buFont typeface="Arial" pitchFamily="34" charset="0"/>
              <a:buChar char="•"/>
              <a:defRPr/>
            </a:pPr>
            <a:endParaRPr lang="en-US" dirty="0"/>
          </a:p>
          <a:p>
            <a:pPr marL="342900" indent="-342900">
              <a:lnSpc>
                <a:spcPct val="100000"/>
              </a:lnSpc>
              <a:spcBef>
                <a:spcPts val="300"/>
              </a:spcBef>
              <a:spcAft>
                <a:spcPts val="300"/>
              </a:spcAft>
              <a:buFont typeface="Arial" pitchFamily="34" charset="0"/>
              <a:buChar char="•"/>
              <a:defRPr/>
            </a:pPr>
            <a:endParaRPr lang="en-US" dirty="0" smtClean="0"/>
          </a:p>
          <a:p>
            <a:pPr marL="342900" indent="-342900">
              <a:lnSpc>
                <a:spcPct val="100000"/>
              </a:lnSpc>
              <a:spcBef>
                <a:spcPts val="300"/>
              </a:spcBef>
              <a:spcAft>
                <a:spcPts val="300"/>
              </a:spcAft>
              <a:buFont typeface="Arial" pitchFamily="34" charset="0"/>
              <a:buChar char="•"/>
              <a:defRPr/>
            </a:pPr>
            <a:endParaRPr lang="en-US" dirty="0"/>
          </a:p>
        </p:txBody>
      </p:sp>
      <p:sp>
        <p:nvSpPr>
          <p:cNvPr id="89091"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C29DE0A6-3AA2-452E-B7BC-A879833F2085}" type="slidenum">
              <a:rPr lang="en-US" smtClean="0"/>
              <a:pPr fontAlgn="base">
                <a:spcBef>
                  <a:spcPct val="0"/>
                </a:spcBef>
                <a:spcAft>
                  <a:spcPct val="0"/>
                </a:spcAft>
              </a:pPr>
              <a:t>32</a:t>
            </a:fld>
            <a:endParaRPr lang="en-US" smtClean="0"/>
          </a:p>
        </p:txBody>
      </p:sp>
      <p:pic>
        <p:nvPicPr>
          <p:cNvPr id="6" name="Picture 5" descr="C:\Users\james.j.goldsmith\AppData\Local\Microsoft\Windows\Temporary Internet Files\Content.IE5\GHTVQ3L3\MP900431237[1].jpg"/>
          <p:cNvPicPr>
            <a:picLocks noChangeAspect="1" noChangeArrowheads="1"/>
          </p:cNvPicPr>
          <p:nvPr/>
        </p:nvPicPr>
        <p:blipFill>
          <a:blip r:embed="rId3"/>
          <a:srcRect/>
          <a:stretch>
            <a:fillRect/>
          </a:stretch>
        </p:blipFill>
        <p:spPr bwMode="auto">
          <a:xfrm>
            <a:off x="1778000" y="1911350"/>
            <a:ext cx="3949700" cy="1454150"/>
          </a:xfrm>
          <a:prstGeom prst="rect">
            <a:avLst/>
          </a:prstGeom>
          <a:ln>
            <a:noFill/>
          </a:ln>
          <a:effectLst>
            <a:outerShdw blurRad="292100" dist="139700" dir="2700000" algn="tl" rotWithShape="0">
              <a:srgbClr val="333333">
                <a:alpha val="65000"/>
              </a:srgbClr>
            </a:outerShdw>
          </a:effectLst>
        </p:spPr>
      </p:pic>
      <p:sp>
        <p:nvSpPr>
          <p:cNvPr id="89093" name="TextBox 6"/>
          <p:cNvSpPr txBox="1">
            <a:spLocks noChangeArrowheads="1"/>
          </p:cNvSpPr>
          <p:nvPr/>
        </p:nvSpPr>
        <p:spPr bwMode="auto">
          <a:xfrm>
            <a:off x="139700" y="3706813"/>
            <a:ext cx="7321550" cy="2554287"/>
          </a:xfrm>
          <a:prstGeom prst="rect">
            <a:avLst/>
          </a:prstGeom>
          <a:noFill/>
          <a:ln w="9525">
            <a:noFill/>
            <a:miter lim="800000"/>
            <a:headEnd/>
            <a:tailEnd/>
          </a:ln>
        </p:spPr>
        <p:txBody>
          <a:bodyPr>
            <a:spAutoFit/>
          </a:bodyPr>
          <a:lstStyle/>
          <a:p>
            <a:r>
              <a:rPr lang="en-US" sz="1600"/>
              <a:t>Harold Washington Career Planning &amp; Placement Office</a:t>
            </a:r>
          </a:p>
          <a:p>
            <a:r>
              <a:rPr lang="en-US" sz="1600"/>
              <a:t>Room 1140</a:t>
            </a:r>
          </a:p>
          <a:p>
            <a:r>
              <a:rPr lang="en-US" sz="1600"/>
              <a:t>(312) 553-3000</a:t>
            </a:r>
          </a:p>
          <a:p>
            <a:endParaRPr lang="en-US" sz="1600"/>
          </a:p>
          <a:p>
            <a:r>
              <a:rPr lang="en-US" sz="1600"/>
              <a:t>Monday-Thursday: 9:00 a.m. - 5:00 p.m. </a:t>
            </a:r>
            <a:br>
              <a:rPr lang="en-US" sz="1600"/>
            </a:br>
            <a:r>
              <a:rPr lang="en-US" sz="1600"/>
              <a:t>Friday: Closed </a:t>
            </a:r>
            <a:br>
              <a:rPr lang="en-US" sz="1600"/>
            </a:br>
            <a:r>
              <a:rPr lang="en-US" sz="1600"/>
              <a:t/>
            </a:r>
            <a:br>
              <a:rPr lang="en-US" sz="1600"/>
            </a:br>
            <a:r>
              <a:rPr lang="en-US" sz="1600"/>
              <a:t>Appointments: </a:t>
            </a:r>
            <a:br>
              <a:rPr lang="en-US" sz="1600"/>
            </a:br>
            <a:r>
              <a:rPr lang="en-US" sz="1600"/>
              <a:t>Monday - Thursday </a:t>
            </a:r>
            <a:br>
              <a:rPr lang="en-US" sz="1600"/>
            </a:br>
            <a:r>
              <a:rPr lang="en-US" sz="1600"/>
              <a:t>9:30 a.m. - 11:30 a.m. &amp; 2:00 p.m. - 4:00 p.m.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63525"/>
            <a:ext cx="8229600" cy="755650"/>
          </a:xfrm>
        </p:spPr>
        <p:txBody>
          <a:bodyPr/>
          <a:lstStyle/>
          <a:p>
            <a:pPr>
              <a:defRPr/>
            </a:pPr>
            <a:r>
              <a:rPr lang="en-US" dirty="0" smtClean="0"/>
              <a:t>What an Employer Might Find…</a:t>
            </a:r>
            <a:endParaRPr lang="en-US" dirty="0"/>
          </a:p>
        </p:txBody>
      </p:sp>
      <p:sp>
        <p:nvSpPr>
          <p:cNvPr id="3" name="Text Placeholder 2"/>
          <p:cNvSpPr>
            <a:spLocks noGrp="1"/>
          </p:cNvSpPr>
          <p:nvPr>
            <p:ph type="body" sz="quarter" idx="10"/>
          </p:nvPr>
        </p:nvSpPr>
        <p:spPr>
          <a:xfrm>
            <a:off x="447675" y="1254125"/>
            <a:ext cx="8229600" cy="4079875"/>
          </a:xfrm>
        </p:spPr>
        <p:txBody>
          <a:bodyPr>
            <a:normAutofit/>
          </a:bodyPr>
          <a:lstStyle/>
          <a:p>
            <a:pPr>
              <a:defRPr/>
            </a:pPr>
            <a:r>
              <a:rPr lang="en-US" sz="1800" dirty="0"/>
              <a:t>In a 2009 CareerBuilder.com survey, 45% of companies reported using social networking profiles to screen candidates. Top reasons employers cited for not hiring a candidate… </a:t>
            </a:r>
          </a:p>
          <a:p>
            <a:pPr>
              <a:defRPr/>
            </a:pPr>
            <a:endParaRPr lang="en-US" sz="1800" dirty="0"/>
          </a:p>
        </p:txBody>
      </p:sp>
      <p:sp>
        <p:nvSpPr>
          <p:cNvPr id="31747" name="Slide Number Placeholder 4"/>
          <p:cNvSpPr>
            <a:spLocks noGrp="1"/>
          </p:cNvSpPr>
          <p:nvPr>
            <p:ph type="sldNum" sz="quarter" idx="12"/>
          </p:nvPr>
        </p:nvSpPr>
        <p:spPr>
          <a:noFill/>
          <a:ln>
            <a:miter lim="800000"/>
            <a:headEnd/>
            <a:tailEnd/>
          </a:ln>
        </p:spPr>
        <p:txBody>
          <a:bodyPr/>
          <a:lstStyle/>
          <a:p>
            <a:pPr fontAlgn="base">
              <a:spcBef>
                <a:spcPct val="0"/>
              </a:spcBef>
              <a:spcAft>
                <a:spcPct val="0"/>
              </a:spcAft>
            </a:pPr>
            <a:fld id="{2DD95A25-63E8-416A-9DE6-F27A2AEB6446}" type="slidenum">
              <a:rPr lang="en-US" smtClean="0"/>
              <a:pPr fontAlgn="base">
                <a:spcBef>
                  <a:spcPct val="0"/>
                </a:spcBef>
                <a:spcAft>
                  <a:spcPct val="0"/>
                </a:spcAft>
              </a:pPr>
              <a:t>4</a:t>
            </a:fld>
            <a:endParaRPr lang="en-US" smtClean="0"/>
          </a:p>
        </p:txBody>
      </p:sp>
      <p:sp>
        <p:nvSpPr>
          <p:cNvPr id="31748" name="Rectangle 5"/>
          <p:cNvSpPr>
            <a:spLocks noChangeArrowheads="1"/>
          </p:cNvSpPr>
          <p:nvPr/>
        </p:nvSpPr>
        <p:spPr bwMode="auto">
          <a:xfrm>
            <a:off x="2263775" y="5837238"/>
            <a:ext cx="5391150" cy="338137"/>
          </a:xfrm>
          <a:prstGeom prst="rect">
            <a:avLst/>
          </a:prstGeom>
          <a:noFill/>
          <a:ln w="9525">
            <a:noFill/>
            <a:miter lim="800000"/>
            <a:headEnd/>
            <a:tailEnd/>
          </a:ln>
        </p:spPr>
        <p:txBody>
          <a:bodyPr>
            <a:spAutoFit/>
          </a:bodyPr>
          <a:lstStyle/>
          <a:p>
            <a:pPr algn="r" eaLnBrk="0" hangingPunct="0">
              <a:lnSpc>
                <a:spcPct val="80000"/>
              </a:lnSpc>
            </a:pPr>
            <a:r>
              <a:rPr lang="en-US" sz="1000"/>
              <a:t>“CareerBuilder.com”, last updated 10 June 2009, http://www.careerbuilder.com/Article/CB-1337-Interview-Tips-More-Employers-Screening-Candidates-via-Social-Networking-Sites/.</a:t>
            </a:r>
          </a:p>
        </p:txBody>
      </p:sp>
      <p:pic>
        <p:nvPicPr>
          <p:cNvPr id="31749" name="Picture 6"/>
          <p:cNvPicPr>
            <a:picLocks noChangeAspect="1" noChangeArrowheads="1"/>
          </p:cNvPicPr>
          <p:nvPr/>
        </p:nvPicPr>
        <p:blipFill>
          <a:blip r:embed="rId3"/>
          <a:srcRect/>
          <a:stretch>
            <a:fillRect/>
          </a:stretch>
        </p:blipFill>
        <p:spPr bwMode="auto">
          <a:xfrm>
            <a:off x="1514475" y="1927225"/>
            <a:ext cx="6115050" cy="385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76225"/>
            <a:ext cx="8229600" cy="755650"/>
          </a:xfrm>
        </p:spPr>
        <p:txBody>
          <a:bodyPr/>
          <a:lstStyle/>
          <a:p>
            <a:pPr>
              <a:defRPr/>
            </a:pPr>
            <a:r>
              <a:rPr lang="en-US" dirty="0" smtClean="0"/>
              <a:t>Censor, Censor, Censor!</a:t>
            </a:r>
            <a:endParaRPr lang="en-US" dirty="0"/>
          </a:p>
        </p:txBody>
      </p:sp>
      <p:sp>
        <p:nvSpPr>
          <p:cNvPr id="3" name="Content Placeholder 2"/>
          <p:cNvSpPr>
            <a:spLocks noGrp="1"/>
          </p:cNvSpPr>
          <p:nvPr>
            <p:ph type="body" sz="quarter" idx="10"/>
          </p:nvPr>
        </p:nvSpPr>
        <p:spPr>
          <a:xfrm>
            <a:off x="447675" y="1876425"/>
            <a:ext cx="8229600" cy="4079875"/>
          </a:xfrm>
        </p:spPr>
        <p:txBody>
          <a:bodyPr/>
          <a:lstStyle/>
          <a:p>
            <a:pPr marL="342900" indent="-342900">
              <a:buFont typeface="Arial" pitchFamily="34" charset="0"/>
              <a:buChar char="•"/>
              <a:defRPr/>
            </a:pPr>
            <a:r>
              <a:rPr lang="en-US" dirty="0" smtClean="0"/>
              <a:t>Review your social network settings – remember, the Internet is forever!</a:t>
            </a:r>
          </a:p>
          <a:p>
            <a:pPr marL="342900" indent="-342900">
              <a:buFont typeface="Arial" pitchFamily="34" charset="0"/>
              <a:buChar char="•"/>
              <a:defRPr/>
            </a:pPr>
            <a:r>
              <a:rPr lang="en-US" dirty="0" smtClean="0"/>
              <a:t>Delete accounts or hide them from public view</a:t>
            </a:r>
          </a:p>
          <a:p>
            <a:pPr marL="342900" indent="-342900">
              <a:buFont typeface="Arial" pitchFamily="34" charset="0"/>
              <a:buChar char="•"/>
              <a:defRPr/>
            </a:pPr>
            <a:r>
              <a:rPr lang="en-US" dirty="0" smtClean="0"/>
              <a:t>Appear well-rounded and intelligent</a:t>
            </a:r>
          </a:p>
          <a:p>
            <a:pPr marL="342900" indent="-342900">
              <a:buFont typeface="Arial" pitchFamily="34" charset="0"/>
              <a:buChar char="•"/>
              <a:defRPr/>
            </a:pPr>
            <a:r>
              <a:rPr lang="en-US" dirty="0" smtClean="0"/>
              <a:t>Be mindful of content that is exposed to the public – that includes pictures!</a:t>
            </a:r>
          </a:p>
          <a:p>
            <a:pPr marL="342900" indent="-342900">
              <a:buFont typeface="Arial" pitchFamily="34" charset="0"/>
              <a:buChar char="•"/>
              <a:defRPr/>
            </a:pPr>
            <a:r>
              <a:rPr lang="en-US" dirty="0" smtClean="0"/>
              <a:t>Social Media influences a potential contact’s perception of you…and whether or not they want to remain connected!</a:t>
            </a:r>
          </a:p>
        </p:txBody>
      </p:sp>
      <p:sp>
        <p:nvSpPr>
          <p:cNvPr id="33795" name="Slide Number Placeholder 3"/>
          <p:cNvSpPr>
            <a:spLocks noGrp="1"/>
          </p:cNvSpPr>
          <p:nvPr>
            <p:ph type="sldNum" sz="quarter" idx="12"/>
          </p:nvPr>
        </p:nvSpPr>
        <p:spPr>
          <a:noFill/>
          <a:ln>
            <a:miter lim="800000"/>
            <a:headEnd/>
            <a:tailEnd/>
          </a:ln>
        </p:spPr>
        <p:txBody>
          <a:bodyPr/>
          <a:lstStyle/>
          <a:p>
            <a:pPr fontAlgn="base">
              <a:spcBef>
                <a:spcPct val="0"/>
              </a:spcBef>
              <a:spcAft>
                <a:spcPct val="0"/>
              </a:spcAft>
            </a:pPr>
            <a:fld id="{7F1A98C8-CABF-4035-96CB-53F2A7481DD8}" type="slidenum">
              <a:rPr lang="en-US" smtClean="0"/>
              <a:pPr fontAlgn="base">
                <a:spcBef>
                  <a:spcPct val="0"/>
                </a:spcBef>
                <a:spcAft>
                  <a:spcPct val="0"/>
                </a:spcAft>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ChangeArrowheads="1"/>
          </p:cNvSpPr>
          <p:nvPr/>
        </p:nvSpPr>
        <p:spPr bwMode="auto">
          <a:xfrm>
            <a:off x="2946400" y="1265238"/>
            <a:ext cx="5969000" cy="1077912"/>
          </a:xfrm>
          <a:prstGeom prst="rect">
            <a:avLst/>
          </a:prstGeom>
          <a:noFill/>
          <a:ln w="9525">
            <a:noFill/>
            <a:miter lim="800000"/>
            <a:headEnd/>
            <a:tailEnd/>
          </a:ln>
        </p:spPr>
        <p:txBody>
          <a:bodyPr>
            <a:spAutoFit/>
          </a:bodyPr>
          <a:lstStyle/>
          <a:p>
            <a:r>
              <a:rPr lang="en-US" sz="1600" b="1"/>
              <a:t>True Story: </a:t>
            </a:r>
            <a:r>
              <a:rPr lang="en-US" sz="1600"/>
              <a:t>A Math and Science teacher lost her job because she wrote on her Facebook wall: “The people are arrogant and snobby.” She added: “I’m so not looking forward to another year at [school] …Kids…they are germ bags!”</a:t>
            </a:r>
          </a:p>
        </p:txBody>
      </p:sp>
      <p:sp>
        <p:nvSpPr>
          <p:cNvPr id="11" name="Title 7"/>
          <p:cNvSpPr>
            <a:spLocks noGrp="1"/>
          </p:cNvSpPr>
          <p:nvPr>
            <p:ph type="title"/>
          </p:nvPr>
        </p:nvSpPr>
        <p:spPr>
          <a:xfrm>
            <a:off x="447675" y="301625"/>
            <a:ext cx="8229600" cy="755650"/>
          </a:xfrm>
        </p:spPr>
        <p:txBody>
          <a:bodyPr/>
          <a:lstStyle/>
          <a:p>
            <a:pPr>
              <a:defRPr/>
            </a:pPr>
            <a:r>
              <a:rPr lang="en-US" dirty="0" smtClean="0"/>
              <a:t>Facebook – For Good or Evil</a:t>
            </a:r>
            <a:endParaRPr lang="en-US" dirty="0"/>
          </a:p>
        </p:txBody>
      </p:sp>
      <p:sp>
        <p:nvSpPr>
          <p:cNvPr id="35843" name="Slide Number Placeholder 3"/>
          <p:cNvSpPr>
            <a:spLocks noGrp="1"/>
          </p:cNvSpPr>
          <p:nvPr>
            <p:ph type="sldNum" sz="quarter" idx="12"/>
          </p:nvPr>
        </p:nvSpPr>
        <p:spPr>
          <a:noFill/>
          <a:ln>
            <a:miter lim="800000"/>
            <a:headEnd/>
            <a:tailEnd/>
          </a:ln>
        </p:spPr>
        <p:txBody>
          <a:bodyPr/>
          <a:lstStyle/>
          <a:p>
            <a:pPr fontAlgn="base">
              <a:spcBef>
                <a:spcPct val="0"/>
              </a:spcBef>
              <a:spcAft>
                <a:spcPct val="0"/>
              </a:spcAft>
            </a:pPr>
            <a:fld id="{ADB1F71A-FFA3-4506-A339-86F045F461D6}" type="slidenum">
              <a:rPr lang="en-US" smtClean="0"/>
              <a:pPr fontAlgn="base">
                <a:spcBef>
                  <a:spcPct val="0"/>
                </a:spcBef>
                <a:spcAft>
                  <a:spcPct val="0"/>
                </a:spcAft>
              </a:pPr>
              <a:t>6</a:t>
            </a:fld>
            <a:endParaRPr lang="en-US" smtClean="0"/>
          </a:p>
        </p:txBody>
      </p:sp>
      <p:pic>
        <p:nvPicPr>
          <p:cNvPr id="35844" name="Picture 2" descr="http://www.pollsb.com/photos/o/325944-facebook_com.jpg"/>
          <p:cNvPicPr>
            <a:picLocks noChangeAspect="1" noChangeArrowheads="1"/>
          </p:cNvPicPr>
          <p:nvPr/>
        </p:nvPicPr>
        <p:blipFill>
          <a:blip r:embed="rId3"/>
          <a:srcRect/>
          <a:stretch>
            <a:fillRect/>
          </a:stretch>
        </p:blipFill>
        <p:spPr bwMode="auto">
          <a:xfrm>
            <a:off x="269875" y="1309688"/>
            <a:ext cx="2562225" cy="963612"/>
          </a:xfrm>
          <a:prstGeom prst="rect">
            <a:avLst/>
          </a:prstGeom>
          <a:noFill/>
          <a:ln w="9525">
            <a:noFill/>
            <a:miter lim="800000"/>
            <a:headEnd/>
            <a:tailEnd/>
          </a:ln>
        </p:spPr>
      </p:pic>
      <p:graphicFrame>
        <p:nvGraphicFramePr>
          <p:cNvPr id="14" name="Table 13"/>
          <p:cNvGraphicFramePr>
            <a:graphicFrameLocks noGrp="1"/>
          </p:cNvGraphicFramePr>
          <p:nvPr/>
        </p:nvGraphicFramePr>
        <p:xfrm>
          <a:off x="254000" y="2446338"/>
          <a:ext cx="8661400" cy="3305175"/>
        </p:xfrm>
        <a:graphic>
          <a:graphicData uri="http://schemas.openxmlformats.org/drawingml/2006/table">
            <a:tbl>
              <a:tblPr>
                <a:tableStyleId>{93296810-A885-4BE3-A3E7-6D5BEEA58F35}</a:tableStyleId>
              </a:tblPr>
              <a:tblGrid>
                <a:gridCol w="4406900"/>
                <a:gridCol w="4254500"/>
              </a:tblGrid>
              <a:tr h="2463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Acceptable Wall Post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7F33"/>
                    </a:solidFill>
                  </a:tcPr>
                </a:tc>
                <a:tc>
                  <a:txBody>
                    <a:bodyPr/>
                    <a:lstStyle/>
                    <a:p>
                      <a:r>
                        <a:rPr lang="en-US" b="1" dirty="0" smtClean="0">
                          <a:solidFill>
                            <a:schemeClr val="bg1"/>
                          </a:solidFill>
                        </a:rPr>
                        <a:t>Wall Post to Avoid</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0000"/>
                    </a:solidFill>
                  </a:tcPr>
                </a:tc>
              </a:tr>
              <a:tr h="1059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rPr>
                        <a:t>Today my boss told</a:t>
                      </a:r>
                      <a:r>
                        <a:rPr lang="en-US" sz="1800" kern="1200" baseline="0" dirty="0" smtClean="0">
                          <a:solidFill>
                            <a:schemeClr val="bg1"/>
                          </a:solidFill>
                        </a:rPr>
                        <a:t> me </a:t>
                      </a:r>
                      <a:r>
                        <a:rPr lang="en-US" sz="1800" kern="1200" dirty="0" smtClean="0">
                          <a:solidFill>
                            <a:schemeClr val="bg1"/>
                          </a:solidFill>
                        </a:rPr>
                        <a:t>“he couldn’t have done the project without me.” It’s going to be a good week.</a:t>
                      </a:r>
                      <a:endParaRPr lang="en-US" sz="1800" kern="1200" dirty="0" smtClean="0">
                        <a:solidFill>
                          <a:schemeClr val="bg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A44"/>
                    </a:solidFill>
                  </a:tcPr>
                </a:tc>
                <a:tc>
                  <a:txBody>
                    <a:bodyPr/>
                    <a:lstStyle/>
                    <a:p>
                      <a:r>
                        <a:rPr lang="en-US" dirty="0" smtClean="0">
                          <a:solidFill>
                            <a:schemeClr val="bg1"/>
                          </a:solidFill>
                        </a:rPr>
                        <a:t>Hey, I’m going to put you down</a:t>
                      </a:r>
                      <a:r>
                        <a:rPr lang="en-US" baseline="0" dirty="0" smtClean="0">
                          <a:solidFill>
                            <a:schemeClr val="bg1"/>
                          </a:solidFill>
                        </a:rPr>
                        <a:t> as a job reference. If you get a call, just say you were my boss.</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821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10K this</a:t>
                      </a:r>
                      <a:r>
                        <a:rPr lang="en-US" sz="1800" baseline="0" dirty="0" smtClean="0">
                          <a:solidFill>
                            <a:schemeClr val="bg1"/>
                          </a:solidFill>
                        </a:rPr>
                        <a:t> weekend…super nervous, but feeling ready. Wish me luck.</a:t>
                      </a:r>
                      <a:endParaRPr lang="en-US" sz="1800" dirty="0" smtClean="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A44"/>
                    </a:solidFill>
                  </a:tcPr>
                </a:tc>
                <a:tc>
                  <a:txBody>
                    <a:bodyPr/>
                    <a:lstStyle/>
                    <a:p>
                      <a:r>
                        <a:rPr lang="en-US" dirty="0" smtClean="0">
                          <a:solidFill>
                            <a:schemeClr val="bg1"/>
                          </a:solidFill>
                        </a:rPr>
                        <a:t>OMG, just got</a:t>
                      </a:r>
                      <a:r>
                        <a:rPr lang="en-US" baseline="0" dirty="0" smtClean="0">
                          <a:solidFill>
                            <a:schemeClr val="bg1"/>
                          </a:solidFill>
                        </a:rPr>
                        <a:t> pulled over again for speeding—third time this month!</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059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bg1"/>
                          </a:solidFill>
                        </a:rPr>
                        <a:t>Pretty much all moved in to our new office. Should be able to finish unpacking tomorrow. Excited!</a:t>
                      </a:r>
                      <a:endParaRPr lang="en-US" sz="1800" kern="1200" baseline="0" dirty="0" smtClean="0">
                        <a:solidFill>
                          <a:schemeClr val="bg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AA44"/>
                    </a:solidFill>
                  </a:tcPr>
                </a:tc>
                <a:tc>
                  <a:txBody>
                    <a:bodyPr/>
                    <a:lstStyle/>
                    <a:p>
                      <a:r>
                        <a:rPr lang="en-US" dirty="0" smtClean="0">
                          <a:solidFill>
                            <a:schemeClr val="bg1"/>
                          </a:solidFill>
                        </a:rPr>
                        <a:t>I now have a longer</a:t>
                      </a:r>
                      <a:r>
                        <a:rPr lang="en-US" baseline="0" dirty="0" smtClean="0">
                          <a:solidFill>
                            <a:schemeClr val="bg1"/>
                          </a:solidFill>
                        </a:rPr>
                        <a:t> commute thanks to my office moving AGAIN. Why can’t they stay put!  </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bl>
          </a:graphicData>
        </a:graphic>
      </p:graphicFrame>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ChangeArrowheads="1"/>
          </p:cNvSpPr>
          <p:nvPr/>
        </p:nvSpPr>
        <p:spPr bwMode="auto">
          <a:xfrm>
            <a:off x="2946400" y="1608138"/>
            <a:ext cx="5969000" cy="708025"/>
          </a:xfrm>
          <a:prstGeom prst="rect">
            <a:avLst/>
          </a:prstGeom>
          <a:noFill/>
          <a:ln w="9525">
            <a:noFill/>
            <a:miter lim="800000"/>
            <a:headEnd/>
            <a:tailEnd/>
          </a:ln>
        </p:spPr>
        <p:txBody>
          <a:bodyPr>
            <a:spAutoFit/>
          </a:bodyPr>
          <a:lstStyle/>
          <a:p>
            <a:r>
              <a:rPr lang="en-US" sz="2000"/>
              <a:t>There can be a fine line between what is ok to post and what can make an employer say hmmm…</a:t>
            </a:r>
          </a:p>
        </p:txBody>
      </p:sp>
      <p:sp>
        <p:nvSpPr>
          <p:cNvPr id="11" name="Title 7"/>
          <p:cNvSpPr>
            <a:spLocks noGrp="1"/>
          </p:cNvSpPr>
          <p:nvPr>
            <p:ph type="title"/>
          </p:nvPr>
        </p:nvSpPr>
        <p:spPr>
          <a:xfrm>
            <a:off x="447675" y="-3175"/>
            <a:ext cx="8229600" cy="755650"/>
          </a:xfrm>
        </p:spPr>
        <p:txBody>
          <a:bodyPr/>
          <a:lstStyle/>
          <a:p>
            <a:pPr>
              <a:defRPr/>
            </a:pPr>
            <a:r>
              <a:rPr lang="en-US" dirty="0" smtClean="0"/>
              <a:t/>
            </a:r>
            <a:br>
              <a:rPr lang="en-US" dirty="0" smtClean="0"/>
            </a:br>
            <a:r>
              <a:rPr lang="en-US" dirty="0" smtClean="0"/>
              <a:t>Facebook – For Good or Evil</a:t>
            </a:r>
            <a:endParaRPr lang="en-US" dirty="0"/>
          </a:p>
        </p:txBody>
      </p:sp>
      <p:sp>
        <p:nvSpPr>
          <p:cNvPr id="3" name="Text Placeholder 2"/>
          <p:cNvSpPr>
            <a:spLocks noGrp="1"/>
          </p:cNvSpPr>
          <p:nvPr>
            <p:ph type="body" sz="quarter" idx="10"/>
          </p:nvPr>
        </p:nvSpPr>
        <p:spPr>
          <a:xfrm>
            <a:off x="447675" y="1177925"/>
            <a:ext cx="8229600" cy="4079875"/>
          </a:xfrm>
        </p:spPr>
        <p:txBody>
          <a:bodyPr/>
          <a:lstStyle/>
          <a:p>
            <a:pPr>
              <a:defRPr/>
            </a:pPr>
            <a:r>
              <a:rPr lang="en-US" dirty="0" smtClean="0"/>
              <a:t>Exercise: Acceptable or Not?</a:t>
            </a:r>
            <a:endParaRPr lang="en-US" dirty="0"/>
          </a:p>
        </p:txBody>
      </p:sp>
      <p:sp>
        <p:nvSpPr>
          <p:cNvPr id="37892" name="Slide Number Placeholder 3"/>
          <p:cNvSpPr>
            <a:spLocks noGrp="1"/>
          </p:cNvSpPr>
          <p:nvPr>
            <p:ph type="sldNum" sz="quarter" idx="12"/>
          </p:nvPr>
        </p:nvSpPr>
        <p:spPr>
          <a:noFill/>
          <a:ln>
            <a:miter lim="800000"/>
            <a:headEnd/>
            <a:tailEnd/>
          </a:ln>
        </p:spPr>
        <p:txBody>
          <a:bodyPr/>
          <a:lstStyle/>
          <a:p>
            <a:pPr fontAlgn="base">
              <a:spcBef>
                <a:spcPct val="0"/>
              </a:spcBef>
              <a:spcAft>
                <a:spcPct val="0"/>
              </a:spcAft>
            </a:pPr>
            <a:fld id="{951A252B-7BCA-4574-ACE8-0A58EDE1C17E}" type="slidenum">
              <a:rPr lang="en-US" smtClean="0"/>
              <a:pPr fontAlgn="base">
                <a:spcBef>
                  <a:spcPct val="0"/>
                </a:spcBef>
                <a:spcAft>
                  <a:spcPct val="0"/>
                </a:spcAft>
              </a:pPr>
              <a:t>7</a:t>
            </a:fld>
            <a:endParaRPr lang="en-US" smtClean="0"/>
          </a:p>
        </p:txBody>
      </p:sp>
      <p:pic>
        <p:nvPicPr>
          <p:cNvPr id="37893" name="Picture 2" descr="http://www.pollsb.com/photos/o/325944-facebook_com.jpg"/>
          <p:cNvPicPr>
            <a:picLocks noChangeAspect="1" noChangeArrowheads="1"/>
          </p:cNvPicPr>
          <p:nvPr/>
        </p:nvPicPr>
        <p:blipFill>
          <a:blip r:embed="rId3"/>
          <a:srcRect/>
          <a:stretch>
            <a:fillRect/>
          </a:stretch>
        </p:blipFill>
        <p:spPr bwMode="auto">
          <a:xfrm>
            <a:off x="269875" y="1538288"/>
            <a:ext cx="2562225" cy="963612"/>
          </a:xfrm>
          <a:prstGeom prst="rect">
            <a:avLst/>
          </a:prstGeom>
          <a:noFill/>
          <a:ln w="9525">
            <a:noFill/>
            <a:miter lim="800000"/>
            <a:headEnd/>
            <a:tailEnd/>
          </a:ln>
        </p:spPr>
      </p:pic>
      <p:sp>
        <p:nvSpPr>
          <p:cNvPr id="37894" name="TextBox 9"/>
          <p:cNvSpPr txBox="1">
            <a:spLocks noChangeArrowheads="1"/>
          </p:cNvSpPr>
          <p:nvPr/>
        </p:nvSpPr>
        <p:spPr bwMode="auto">
          <a:xfrm>
            <a:off x="266700" y="2946400"/>
            <a:ext cx="8407400" cy="1200150"/>
          </a:xfrm>
          <a:prstGeom prst="rect">
            <a:avLst/>
          </a:prstGeom>
          <a:noFill/>
          <a:ln w="9525">
            <a:noFill/>
            <a:miter lim="800000"/>
            <a:headEnd/>
            <a:tailEnd/>
          </a:ln>
        </p:spPr>
        <p:txBody>
          <a:bodyPr>
            <a:spAutoFit/>
          </a:bodyPr>
          <a:lstStyle/>
          <a:p>
            <a:r>
              <a:rPr lang="en-US" sz="2400"/>
              <a:t>“Glad I’m not working for MicroPlace any more.  Super excited about my new job with ComputerSoft…I think I’m going to love it there.”</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ChangeArrowheads="1"/>
          </p:cNvSpPr>
          <p:nvPr/>
        </p:nvSpPr>
        <p:spPr bwMode="auto">
          <a:xfrm>
            <a:off x="2946400" y="1608138"/>
            <a:ext cx="5969000" cy="708025"/>
          </a:xfrm>
          <a:prstGeom prst="rect">
            <a:avLst/>
          </a:prstGeom>
          <a:noFill/>
          <a:ln w="9525">
            <a:noFill/>
            <a:miter lim="800000"/>
            <a:headEnd/>
            <a:tailEnd/>
          </a:ln>
        </p:spPr>
        <p:txBody>
          <a:bodyPr>
            <a:spAutoFit/>
          </a:bodyPr>
          <a:lstStyle/>
          <a:p>
            <a:r>
              <a:rPr lang="en-US" sz="2000"/>
              <a:t>There can be a fine line between what is ok to post and what can make an employer say hmmm…</a:t>
            </a:r>
          </a:p>
        </p:txBody>
      </p:sp>
      <p:sp>
        <p:nvSpPr>
          <p:cNvPr id="11" name="Title 7"/>
          <p:cNvSpPr>
            <a:spLocks noGrp="1"/>
          </p:cNvSpPr>
          <p:nvPr>
            <p:ph type="title"/>
          </p:nvPr>
        </p:nvSpPr>
        <p:spPr>
          <a:xfrm>
            <a:off x="447675" y="-3175"/>
            <a:ext cx="8229600" cy="755650"/>
          </a:xfrm>
        </p:spPr>
        <p:txBody>
          <a:bodyPr/>
          <a:lstStyle/>
          <a:p>
            <a:pPr>
              <a:defRPr/>
            </a:pPr>
            <a:r>
              <a:rPr lang="en-US" dirty="0" smtClean="0"/>
              <a:t/>
            </a:r>
            <a:br>
              <a:rPr lang="en-US" dirty="0" smtClean="0"/>
            </a:br>
            <a:r>
              <a:rPr lang="en-US" dirty="0" smtClean="0"/>
              <a:t>Facebook – For Good or Evil</a:t>
            </a:r>
            <a:endParaRPr lang="en-US" dirty="0"/>
          </a:p>
        </p:txBody>
      </p:sp>
      <p:sp>
        <p:nvSpPr>
          <p:cNvPr id="3" name="Text Placeholder 2"/>
          <p:cNvSpPr>
            <a:spLocks noGrp="1"/>
          </p:cNvSpPr>
          <p:nvPr>
            <p:ph type="body" sz="quarter" idx="10"/>
          </p:nvPr>
        </p:nvSpPr>
        <p:spPr>
          <a:xfrm>
            <a:off x="447675" y="1177925"/>
            <a:ext cx="8229600" cy="4079875"/>
          </a:xfrm>
        </p:spPr>
        <p:txBody>
          <a:bodyPr/>
          <a:lstStyle/>
          <a:p>
            <a:pPr>
              <a:defRPr/>
            </a:pPr>
            <a:r>
              <a:rPr lang="en-US" dirty="0" smtClean="0"/>
              <a:t>Exercise: Acceptable or Not?</a:t>
            </a:r>
            <a:endParaRPr lang="en-US" dirty="0"/>
          </a:p>
        </p:txBody>
      </p:sp>
      <p:sp>
        <p:nvSpPr>
          <p:cNvPr id="39940" name="Slide Number Placeholder 3"/>
          <p:cNvSpPr>
            <a:spLocks noGrp="1"/>
          </p:cNvSpPr>
          <p:nvPr>
            <p:ph type="sldNum" sz="quarter" idx="12"/>
          </p:nvPr>
        </p:nvSpPr>
        <p:spPr>
          <a:noFill/>
          <a:ln>
            <a:miter lim="800000"/>
            <a:headEnd/>
            <a:tailEnd/>
          </a:ln>
        </p:spPr>
        <p:txBody>
          <a:bodyPr/>
          <a:lstStyle/>
          <a:p>
            <a:pPr fontAlgn="base">
              <a:spcBef>
                <a:spcPct val="0"/>
              </a:spcBef>
              <a:spcAft>
                <a:spcPct val="0"/>
              </a:spcAft>
            </a:pPr>
            <a:fld id="{70724C33-270B-4F26-965F-CE7690FC0414}" type="slidenum">
              <a:rPr lang="en-US" smtClean="0"/>
              <a:pPr fontAlgn="base">
                <a:spcBef>
                  <a:spcPct val="0"/>
                </a:spcBef>
                <a:spcAft>
                  <a:spcPct val="0"/>
                </a:spcAft>
              </a:pPr>
              <a:t>8</a:t>
            </a:fld>
            <a:endParaRPr lang="en-US" smtClean="0"/>
          </a:p>
        </p:txBody>
      </p:sp>
      <p:pic>
        <p:nvPicPr>
          <p:cNvPr id="39941" name="Picture 2" descr="http://www.pollsb.com/photos/o/325944-facebook_com.jpg"/>
          <p:cNvPicPr>
            <a:picLocks noChangeAspect="1" noChangeArrowheads="1"/>
          </p:cNvPicPr>
          <p:nvPr/>
        </p:nvPicPr>
        <p:blipFill>
          <a:blip r:embed="rId3"/>
          <a:srcRect/>
          <a:stretch>
            <a:fillRect/>
          </a:stretch>
        </p:blipFill>
        <p:spPr bwMode="auto">
          <a:xfrm>
            <a:off x="269875" y="1538288"/>
            <a:ext cx="2562225" cy="963612"/>
          </a:xfrm>
          <a:prstGeom prst="rect">
            <a:avLst/>
          </a:prstGeom>
          <a:noFill/>
          <a:ln w="9525">
            <a:noFill/>
            <a:miter lim="800000"/>
            <a:headEnd/>
            <a:tailEnd/>
          </a:ln>
        </p:spPr>
      </p:pic>
      <p:sp>
        <p:nvSpPr>
          <p:cNvPr id="39942" name="TextBox 9"/>
          <p:cNvSpPr txBox="1">
            <a:spLocks noChangeArrowheads="1"/>
          </p:cNvSpPr>
          <p:nvPr/>
        </p:nvSpPr>
        <p:spPr bwMode="auto">
          <a:xfrm>
            <a:off x="266700" y="2946400"/>
            <a:ext cx="8407400" cy="1200150"/>
          </a:xfrm>
          <a:prstGeom prst="rect">
            <a:avLst/>
          </a:prstGeom>
          <a:noFill/>
          <a:ln w="9525">
            <a:noFill/>
            <a:miter lim="800000"/>
            <a:headEnd/>
            <a:tailEnd/>
          </a:ln>
        </p:spPr>
        <p:txBody>
          <a:bodyPr>
            <a:spAutoFit/>
          </a:bodyPr>
          <a:lstStyle/>
          <a:p>
            <a:r>
              <a:rPr lang="en-US" sz="2400"/>
              <a:t>“</a:t>
            </a:r>
            <a:r>
              <a:rPr lang="en-US" sz="2400">
                <a:solidFill>
                  <a:srgbClr val="FF0000"/>
                </a:solidFill>
              </a:rPr>
              <a:t>Glad I’m not working for MicroPlace any more.  </a:t>
            </a:r>
            <a:r>
              <a:rPr lang="en-US" sz="2400"/>
              <a:t>Super excited about my new job with ComputerSoft…I think I’m going to love it there.”</a:t>
            </a:r>
          </a:p>
        </p:txBody>
      </p:sp>
      <p:sp>
        <p:nvSpPr>
          <p:cNvPr id="39943" name="TextBox 8"/>
          <p:cNvSpPr txBox="1">
            <a:spLocks noChangeArrowheads="1"/>
          </p:cNvSpPr>
          <p:nvPr/>
        </p:nvSpPr>
        <p:spPr bwMode="auto">
          <a:xfrm>
            <a:off x="1752600" y="3236913"/>
            <a:ext cx="1612900" cy="2554287"/>
          </a:xfrm>
          <a:prstGeom prst="rect">
            <a:avLst/>
          </a:prstGeom>
          <a:noFill/>
          <a:ln w="9525">
            <a:noFill/>
            <a:miter lim="800000"/>
            <a:headEnd/>
            <a:tailEnd/>
          </a:ln>
        </p:spPr>
        <p:txBody>
          <a:bodyPr>
            <a:spAutoFit/>
          </a:bodyPr>
          <a:lstStyle/>
          <a:p>
            <a:r>
              <a:rPr lang="en-US" sz="20000">
                <a:solidFill>
                  <a:srgbClr val="FF0000"/>
                </a:solidFill>
                <a:sym typeface="Wingdings 2" pitchFamily="18" charset="2"/>
              </a:rPr>
              <a:t>x</a:t>
            </a:r>
            <a:endParaRPr lang="en-US" sz="20000">
              <a:solidFill>
                <a:srgbClr val="FF0000"/>
              </a:solidFill>
            </a:endParaRPr>
          </a:p>
        </p:txBody>
      </p:sp>
      <p:sp>
        <p:nvSpPr>
          <p:cNvPr id="39944" name="TextBox 11"/>
          <p:cNvSpPr txBox="1">
            <a:spLocks noChangeArrowheads="1"/>
          </p:cNvSpPr>
          <p:nvPr/>
        </p:nvSpPr>
        <p:spPr bwMode="auto">
          <a:xfrm>
            <a:off x="3454400" y="4318000"/>
            <a:ext cx="4978400" cy="1570038"/>
          </a:xfrm>
          <a:prstGeom prst="rect">
            <a:avLst/>
          </a:prstGeom>
          <a:noFill/>
          <a:ln w="9525">
            <a:noFill/>
            <a:miter lim="800000"/>
            <a:headEnd/>
            <a:tailEnd/>
          </a:ln>
        </p:spPr>
        <p:txBody>
          <a:bodyPr>
            <a:spAutoFit/>
          </a:bodyPr>
          <a:lstStyle/>
          <a:p>
            <a:r>
              <a:rPr lang="en-US" sz="2400"/>
              <a:t>Although you’re giving praise to your new employer, you never want to speak poorly of a previous employer.</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p:cNvSpPr>
            <a:spLocks noGrp="1"/>
          </p:cNvSpPr>
          <p:nvPr>
            <p:ph type="title"/>
          </p:nvPr>
        </p:nvSpPr>
        <p:spPr>
          <a:xfrm>
            <a:off x="447675" y="-3175"/>
            <a:ext cx="8229600" cy="755650"/>
          </a:xfrm>
        </p:spPr>
        <p:txBody>
          <a:bodyPr/>
          <a:lstStyle/>
          <a:p>
            <a:pPr>
              <a:defRPr/>
            </a:pPr>
            <a:r>
              <a:rPr lang="en-US" dirty="0" smtClean="0"/>
              <a:t/>
            </a:r>
            <a:br>
              <a:rPr lang="en-US" dirty="0" smtClean="0"/>
            </a:br>
            <a:r>
              <a:rPr lang="en-US" dirty="0" smtClean="0"/>
              <a:t>Facebook – For Good or Evil</a:t>
            </a:r>
            <a:endParaRPr lang="en-US" dirty="0"/>
          </a:p>
        </p:txBody>
      </p:sp>
      <p:sp>
        <p:nvSpPr>
          <p:cNvPr id="3" name="Text Placeholder 2"/>
          <p:cNvSpPr>
            <a:spLocks noGrp="1"/>
          </p:cNvSpPr>
          <p:nvPr>
            <p:ph type="body" sz="quarter" idx="10"/>
          </p:nvPr>
        </p:nvSpPr>
        <p:spPr>
          <a:xfrm>
            <a:off x="447675" y="1177925"/>
            <a:ext cx="8229600" cy="4079875"/>
          </a:xfrm>
        </p:spPr>
        <p:txBody>
          <a:bodyPr/>
          <a:lstStyle/>
          <a:p>
            <a:pPr>
              <a:defRPr/>
            </a:pPr>
            <a:r>
              <a:rPr lang="en-US" dirty="0" smtClean="0"/>
              <a:t>Exercise: Acceptable or Not?</a:t>
            </a:r>
            <a:endParaRPr lang="en-US" dirty="0"/>
          </a:p>
        </p:txBody>
      </p:sp>
      <p:sp>
        <p:nvSpPr>
          <p:cNvPr id="41987" name="Slide Number Placeholder 3"/>
          <p:cNvSpPr>
            <a:spLocks noGrp="1"/>
          </p:cNvSpPr>
          <p:nvPr>
            <p:ph type="sldNum" sz="quarter" idx="12"/>
          </p:nvPr>
        </p:nvSpPr>
        <p:spPr>
          <a:noFill/>
          <a:ln>
            <a:miter lim="800000"/>
            <a:headEnd/>
            <a:tailEnd/>
          </a:ln>
        </p:spPr>
        <p:txBody>
          <a:bodyPr/>
          <a:lstStyle/>
          <a:p>
            <a:pPr fontAlgn="base">
              <a:spcBef>
                <a:spcPct val="0"/>
              </a:spcBef>
              <a:spcAft>
                <a:spcPct val="0"/>
              </a:spcAft>
            </a:pPr>
            <a:fld id="{72F5B1D9-FCF2-4BE1-BF8F-158B2FA1A9D5}" type="slidenum">
              <a:rPr lang="en-US" smtClean="0"/>
              <a:pPr fontAlgn="base">
                <a:spcBef>
                  <a:spcPct val="0"/>
                </a:spcBef>
                <a:spcAft>
                  <a:spcPct val="0"/>
                </a:spcAft>
              </a:pPr>
              <a:t>9</a:t>
            </a:fld>
            <a:endParaRPr lang="en-US" smtClean="0"/>
          </a:p>
        </p:txBody>
      </p:sp>
      <p:pic>
        <p:nvPicPr>
          <p:cNvPr id="41988" name="Picture 2" descr="http://www.pollsb.com/photos/o/325944-facebook_com.jpg"/>
          <p:cNvPicPr>
            <a:picLocks noChangeAspect="1" noChangeArrowheads="1"/>
          </p:cNvPicPr>
          <p:nvPr/>
        </p:nvPicPr>
        <p:blipFill>
          <a:blip r:embed="rId3"/>
          <a:srcRect/>
          <a:stretch>
            <a:fillRect/>
          </a:stretch>
        </p:blipFill>
        <p:spPr bwMode="auto">
          <a:xfrm>
            <a:off x="269875" y="1538288"/>
            <a:ext cx="2562225" cy="963612"/>
          </a:xfrm>
          <a:prstGeom prst="rect">
            <a:avLst/>
          </a:prstGeom>
          <a:noFill/>
          <a:ln w="9525">
            <a:noFill/>
            <a:miter lim="800000"/>
            <a:headEnd/>
            <a:tailEnd/>
          </a:ln>
        </p:spPr>
      </p:pic>
      <p:sp>
        <p:nvSpPr>
          <p:cNvPr id="41989" name="TextBox 9"/>
          <p:cNvSpPr txBox="1">
            <a:spLocks noChangeArrowheads="1"/>
          </p:cNvSpPr>
          <p:nvPr/>
        </p:nvSpPr>
        <p:spPr bwMode="auto">
          <a:xfrm>
            <a:off x="266700" y="2946400"/>
            <a:ext cx="8407400" cy="830263"/>
          </a:xfrm>
          <a:prstGeom prst="rect">
            <a:avLst/>
          </a:prstGeom>
          <a:noFill/>
          <a:ln w="9525">
            <a:noFill/>
            <a:miter lim="800000"/>
            <a:headEnd/>
            <a:tailEnd/>
          </a:ln>
        </p:spPr>
        <p:txBody>
          <a:bodyPr>
            <a:spAutoFit/>
          </a:bodyPr>
          <a:lstStyle/>
          <a:p>
            <a:r>
              <a:rPr lang="en-US" sz="2400"/>
              <a:t>“Leaving work early today. Really need to get stuff done around the house.”</a:t>
            </a:r>
          </a:p>
        </p:txBody>
      </p:sp>
      <p:sp>
        <p:nvSpPr>
          <p:cNvPr id="41990" name="Rectangle 11"/>
          <p:cNvSpPr>
            <a:spLocks noChangeArrowheads="1"/>
          </p:cNvSpPr>
          <p:nvPr/>
        </p:nvSpPr>
        <p:spPr bwMode="auto">
          <a:xfrm>
            <a:off x="2946400" y="1608138"/>
            <a:ext cx="5969000" cy="708025"/>
          </a:xfrm>
          <a:prstGeom prst="rect">
            <a:avLst/>
          </a:prstGeom>
          <a:noFill/>
          <a:ln w="9525">
            <a:noFill/>
            <a:miter lim="800000"/>
            <a:headEnd/>
            <a:tailEnd/>
          </a:ln>
        </p:spPr>
        <p:txBody>
          <a:bodyPr>
            <a:spAutoFit/>
          </a:bodyPr>
          <a:lstStyle/>
          <a:p>
            <a:r>
              <a:rPr lang="en-US" sz="2000"/>
              <a:t>There can be a fine line between what is ok to post and what can make an employer say hmmm…</a:t>
            </a:r>
          </a:p>
        </p:txBody>
      </p:sp>
    </p:spTree>
  </p:cSld>
  <p:clrMapOvr>
    <a:masterClrMapping/>
  </p:clrMapOvr>
  <p:transition>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1"/>
</p:tagLst>
</file>

<file path=ppt/theme/theme1.xml><?xml version="1.0" encoding="utf-8"?>
<a:theme xmlns:a="http://schemas.openxmlformats.org/drawingml/2006/main" name="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95797</TotalTime>
  <Words>2594</Words>
  <Application>Microsoft Office PowerPoint</Application>
  <PresentationFormat>On-screen Show (4:3)</PresentationFormat>
  <Paragraphs>331</Paragraphs>
  <Slides>32</Slides>
  <Notes>32</Notes>
  <HiddenSlides>0</HiddenSlides>
  <MMClips>0</MMClips>
  <ScaleCrop>false</ScaleCrop>
  <HeadingPairs>
    <vt:vector size="6" baseType="variant">
      <vt:variant>
        <vt:lpstr>Fonts Used</vt:lpstr>
      </vt:variant>
      <vt:variant>
        <vt:i4>4</vt:i4>
      </vt:variant>
      <vt:variant>
        <vt:lpstr>Design Template</vt:lpstr>
      </vt:variant>
      <vt:variant>
        <vt:i4>15</vt:i4>
      </vt:variant>
      <vt:variant>
        <vt:lpstr>Slide Titles</vt:lpstr>
      </vt:variant>
      <vt:variant>
        <vt:i4>32</vt:i4>
      </vt:variant>
    </vt:vector>
  </HeadingPairs>
  <TitlesOfParts>
    <vt:vector size="51" baseType="lpstr">
      <vt:lpstr>Arial</vt:lpstr>
      <vt:lpstr>Calibri</vt:lpstr>
      <vt:lpstr>Wingdings 2</vt:lpstr>
      <vt:lpstr>ＭＳ Ｐゴシック</vt:lpstr>
      <vt:lpstr>Template</vt:lpstr>
      <vt:lpstr>Template</vt:lpstr>
      <vt:lpstr>Template</vt:lpstr>
      <vt:lpstr>Template</vt:lpstr>
      <vt:lpstr>Template</vt:lpstr>
      <vt:lpstr>Template</vt:lpstr>
      <vt:lpstr>Template</vt:lpstr>
      <vt:lpstr>Template</vt:lpstr>
      <vt:lpstr>Template</vt:lpstr>
      <vt:lpstr>Template</vt:lpstr>
      <vt:lpstr>Template</vt:lpstr>
      <vt:lpstr>Template</vt:lpstr>
      <vt:lpstr>Template</vt:lpstr>
      <vt:lpstr>Template</vt:lpstr>
      <vt:lpstr>Template</vt:lpstr>
      <vt:lpstr>Networking 101</vt:lpstr>
      <vt:lpstr> Networking &amp; Online Professionalism</vt:lpstr>
      <vt:lpstr>Online Networking Principles</vt:lpstr>
      <vt:lpstr>What an Employer Might Find…</vt:lpstr>
      <vt:lpstr>Censor, Censor, Censor!</vt:lpstr>
      <vt:lpstr>Facebook – For Good or Evil</vt:lpstr>
      <vt:lpstr> Facebook – For Good or Evil</vt:lpstr>
      <vt:lpstr> Facebook – For Good or Evil</vt:lpstr>
      <vt:lpstr> Facebook – For Good or Evil</vt:lpstr>
      <vt:lpstr> Facebook – For Good or Evil</vt:lpstr>
      <vt:lpstr> Facebook – For Good or Evil</vt:lpstr>
      <vt:lpstr> Facebook – For Good or Evil</vt:lpstr>
      <vt:lpstr> Facebook – For Good or Evil</vt:lpstr>
      <vt:lpstr> Facebook – For Good or Evil</vt:lpstr>
      <vt:lpstr>Twitter</vt:lpstr>
      <vt:lpstr>LinkedIn</vt:lpstr>
      <vt:lpstr> LinkedIn</vt:lpstr>
      <vt:lpstr>Top Ten Do’s and Don’ts</vt:lpstr>
      <vt:lpstr>Top Ten Do’s and Don’ts</vt:lpstr>
      <vt:lpstr> How Do You Build a Network?</vt:lpstr>
      <vt:lpstr> Network Map Example</vt:lpstr>
      <vt:lpstr>How To Greet Someone</vt:lpstr>
      <vt:lpstr>What is an Elevator Speech?</vt:lpstr>
      <vt:lpstr>Sample Elevator Speeches</vt:lpstr>
      <vt:lpstr>Creating an Elevator Speech</vt:lpstr>
      <vt:lpstr>Tips for Initiating Conversation</vt:lpstr>
      <vt:lpstr>Tips During Conversation</vt:lpstr>
      <vt:lpstr>Possible Conversation Starters</vt:lpstr>
      <vt:lpstr> How to Introduce Others</vt:lpstr>
      <vt:lpstr> Networking Activity </vt:lpstr>
      <vt:lpstr>Navigating Job Fairs</vt:lpstr>
      <vt:lpstr>Wrap Up</vt:lpstr>
    </vt:vector>
  </TitlesOfParts>
  <Company>Accenture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amy.g.latzke</dc:creator>
  <cp:lastModifiedBy>Money Trap</cp:lastModifiedBy>
  <cp:revision>899</cp:revision>
  <cp:lastPrinted>2012-05-11T13:47:35Z</cp:lastPrinted>
  <dcterms:created xsi:type="dcterms:W3CDTF">2012-04-03T20:35:22Z</dcterms:created>
  <dcterms:modified xsi:type="dcterms:W3CDTF">2013-10-20T23:56:05Z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DH_PPT_012012_LEO</vt:lpwstr>
  </property>
  <property fmtid="{D5CDD505-2E9C-101B-9397-08002B2CF9AE}" pid="4" name="ArticulateGUID">
    <vt:lpwstr>AAA9661D-BB09-40B4-9621-E5DD34F7073B</vt:lpwstr>
  </property>
  <property fmtid="{D5CDD505-2E9C-101B-9397-08002B2CF9AE}" pid="5" name="ArticulateProjectFull">
    <vt:lpwstr>F:\PROJECTS\JohnsonBeesley\Accenture\Accenture_PPT_020412_LEO.ppta</vt:lpwstr>
  </property>
  <property fmtid="{D5CDD505-2E9C-101B-9397-08002B2CF9AE}" pid="6" name="ContentTypeId">
    <vt:lpwstr>0x01010081C5A83088ECC24A9555615B52842674</vt:lpwstr>
  </property>
</Properties>
</file>